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handoutMasterIdLst>
    <p:handoutMasterId r:id="rId37"/>
  </p:handoutMasterIdLst>
  <p:sldIdLst>
    <p:sldId id="413" r:id="rId3"/>
    <p:sldId id="419" r:id="rId4"/>
    <p:sldId id="493" r:id="rId5"/>
    <p:sldId id="494" r:id="rId6"/>
    <p:sldId id="495" r:id="rId7"/>
    <p:sldId id="496" r:id="rId8"/>
    <p:sldId id="497" r:id="rId9"/>
    <p:sldId id="498" r:id="rId10"/>
    <p:sldId id="449" r:id="rId11"/>
    <p:sldId id="450" r:id="rId12"/>
    <p:sldId id="451" r:id="rId13"/>
    <p:sldId id="452" r:id="rId14"/>
    <p:sldId id="453" r:id="rId15"/>
    <p:sldId id="464" r:id="rId16"/>
    <p:sldId id="465" r:id="rId17"/>
    <p:sldId id="475" r:id="rId18"/>
    <p:sldId id="476" r:id="rId19"/>
    <p:sldId id="477" r:id="rId20"/>
    <p:sldId id="478" r:id="rId21"/>
    <p:sldId id="479" r:id="rId22"/>
    <p:sldId id="480" r:id="rId23"/>
    <p:sldId id="481" r:id="rId24"/>
    <p:sldId id="421" r:id="rId25"/>
    <p:sldId id="431" r:id="rId26"/>
    <p:sldId id="484" r:id="rId27"/>
    <p:sldId id="432" r:id="rId28"/>
    <p:sldId id="425" r:id="rId29"/>
    <p:sldId id="442" r:id="rId30"/>
    <p:sldId id="443" r:id="rId31"/>
    <p:sldId id="433" r:id="rId32"/>
    <p:sldId id="485" r:id="rId33"/>
    <p:sldId id="434" r:id="rId34"/>
    <p:sldId id="412" r:id="rId35"/>
  </p:sldIdLst>
  <p:sldSz cx="1619948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11C"/>
    <a:srgbClr val="F8DD4E"/>
    <a:srgbClr val="FFFFFF"/>
    <a:srgbClr val="3475D6"/>
    <a:srgbClr val="6F88B3"/>
    <a:srgbClr val="2FB2E8"/>
    <a:srgbClr val="489ACE"/>
    <a:srgbClr val="51BEC6"/>
    <a:srgbClr val="1552D1"/>
    <a:srgbClr val="FEB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78" autoAdjust="0"/>
    <p:restoredTop sz="94660"/>
  </p:normalViewPr>
  <p:slideViewPr>
    <p:cSldViewPr snapToGrid="0">
      <p:cViewPr varScale="1">
        <p:scale>
          <a:sx n="71" d="100"/>
          <a:sy n="71" d="100"/>
        </p:scale>
        <p:origin x="-750" y="-96"/>
      </p:cViewPr>
      <p:guideLst>
        <p:guide orient="horz" pos="2222"/>
        <p:guide pos="474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notesMaster" Target="notesMasters/notesMaster1.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16000" y="1143000"/>
            <a:ext cx="72900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890107" y="2588281"/>
            <a:ext cx="14419924"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890107" y="3566160"/>
            <a:ext cx="14419924"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90170" y="952508"/>
            <a:ext cx="14419924"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890107" y="2588281"/>
            <a:ext cx="14419924"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90107" y="432000"/>
            <a:ext cx="14419924"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890107" y="1296000"/>
            <a:ext cx="14419924"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90170" y="3808730"/>
            <a:ext cx="14419924"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90164" y="4511675"/>
            <a:ext cx="14419924"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90107" y="432000"/>
            <a:ext cx="14419924"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890170" y="1296000"/>
            <a:ext cx="7020115"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8289916" y="1296000"/>
            <a:ext cx="7020115"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90107" y="432000"/>
            <a:ext cx="14419924"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890170" y="1296000"/>
            <a:ext cx="7020115"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890164" y="1789043"/>
            <a:ext cx="7020059"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8285761" y="1296000"/>
            <a:ext cx="7020115"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8285761" y="1789043"/>
            <a:ext cx="7020115"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890170" y="1296000"/>
            <a:ext cx="7020115"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8289980" y="1296000"/>
            <a:ext cx="7020115"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4046409" y="952508"/>
            <a:ext cx="1263621"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890164" y="952500"/>
            <a:ext cx="13059102"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90107" y="432000"/>
            <a:ext cx="14419924"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890107" y="1296000"/>
            <a:ext cx="14419924"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1168958" y="6349833"/>
            <a:ext cx="3587628"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5469140" y="6349833"/>
            <a:ext cx="5261855"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11441346" y="6349833"/>
            <a:ext cx="3587628"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847725" y="2160270"/>
            <a:ext cx="14712315" cy="4218940"/>
          </a:xfrm>
        </p:spPr>
        <p:txBody>
          <a:bodyPr/>
          <a:p>
            <a:pPr marL="0" indent="0" algn="ctr">
              <a:lnSpc>
                <a:spcPts val="6000"/>
              </a:lnSpc>
              <a:buNone/>
            </a:pPr>
            <a:r>
              <a:rPr lang="zh-CN" altLang="en-US" sz="5000">
                <a:solidFill>
                  <a:srgbClr val="C00000"/>
                </a:solidFill>
                <a:latin typeface="方正粗黑宋简体" panose="02000000000000000000" charset="-122"/>
                <a:ea typeface="方正粗黑宋简体" panose="02000000000000000000" charset="-122"/>
              </a:rPr>
              <a:t>巩固拓展脱贫攻坚成果同乡村振兴有效衔政策解读</a:t>
            </a:r>
            <a:endParaRPr lang="zh-CN" altLang="en-US" sz="5000">
              <a:solidFill>
                <a:srgbClr val="C00000"/>
              </a:solidFill>
              <a:latin typeface="方正粗黑宋简体" panose="02000000000000000000" charset="-122"/>
              <a:ea typeface="方正粗黑宋简体" panose="02000000000000000000" charset="-122"/>
            </a:endParaRPr>
          </a:p>
          <a:p>
            <a:pPr marL="0" indent="0" algn="ctr">
              <a:lnSpc>
                <a:spcPts val="6000"/>
              </a:lnSpc>
              <a:buNone/>
            </a:pPr>
            <a:r>
              <a:rPr lang="en-US" altLang="zh-CN" sz="4000">
                <a:solidFill>
                  <a:srgbClr val="C00000"/>
                </a:solidFill>
                <a:latin typeface="方正楷体简体" panose="02010601030101010101" charset="-122"/>
                <a:ea typeface="方正楷体简体" panose="02010601030101010101" charset="-122"/>
                <a:cs typeface="方正楷体简体" panose="02010601030101010101" charset="-122"/>
              </a:rPr>
              <a:t>--</a:t>
            </a:r>
            <a:r>
              <a:rPr lang="zh-CN" altLang="en-US" sz="4000">
                <a:solidFill>
                  <a:srgbClr val="C00000"/>
                </a:solidFill>
                <a:latin typeface="方正楷体简体" panose="02010601030101010101" charset="-122"/>
                <a:ea typeface="方正楷体简体" panose="02010601030101010101" charset="-122"/>
                <a:cs typeface="方正楷体简体" panose="02010601030101010101" charset="-122"/>
              </a:rPr>
              <a:t>扶贫资产管理、规划编制</a:t>
            </a:r>
            <a:r>
              <a:rPr sz="4000">
                <a:solidFill>
                  <a:srgbClr val="C00000"/>
                </a:solidFill>
                <a:latin typeface="方正楷体简体" panose="02010601030101010101" charset="-122"/>
                <a:ea typeface="方正楷体简体" panose="02010601030101010101" charset="-122"/>
                <a:cs typeface="方正楷体简体" panose="02010601030101010101" charset="-122"/>
                <a:sym typeface="+mn-ea"/>
              </a:rPr>
              <a:t>、衔接资金和项目库篇</a:t>
            </a:r>
            <a:endParaRPr lang="zh-CN" altLang="en-US" sz="4000">
              <a:solidFill>
                <a:srgbClr val="C00000"/>
              </a:solidFill>
              <a:latin typeface="方正楷体简体" panose="02010601030101010101" charset="-122"/>
              <a:ea typeface="方正楷体简体" panose="02010601030101010101" charset="-122"/>
              <a:cs typeface="方正楷体简体" panose="02010601030101010101" charset="-122"/>
            </a:endParaRPr>
          </a:p>
          <a:p>
            <a:pPr marL="0" indent="0" algn="ctr">
              <a:lnSpc>
                <a:spcPts val="6000"/>
              </a:lnSpc>
              <a:buNone/>
            </a:pPr>
            <a:endParaRPr sz="2800">
              <a:solidFill>
                <a:srgbClr val="C00000"/>
              </a:solidFill>
              <a:latin typeface="方正粗黑宋简体" panose="02000000000000000000" charset="-122"/>
              <a:ea typeface="方正粗黑宋简体" panose="02000000000000000000" charset="-122"/>
            </a:endParaRPr>
          </a:p>
          <a:p>
            <a:pPr marL="0" indent="0" algn="ctr">
              <a:lnSpc>
                <a:spcPts val="4000"/>
              </a:lnSpc>
              <a:buNone/>
            </a:pPr>
            <a:r>
              <a:rPr sz="2800" b="1">
                <a:solidFill>
                  <a:srgbClr val="C00000"/>
                </a:solidFill>
                <a:latin typeface="方正楷体简体" panose="02010601030101010101" charset="-122"/>
                <a:ea typeface="方正楷体简体" panose="02010601030101010101" charset="-122"/>
                <a:cs typeface="方正楷体简体" panose="02010601030101010101" charset="-122"/>
              </a:rPr>
              <a:t>通辽市乡村振兴局    规划与财务科</a:t>
            </a:r>
            <a:endParaRPr sz="2800" b="1">
              <a:solidFill>
                <a:srgbClr val="C00000"/>
              </a:solidFill>
              <a:latin typeface="方正楷体简体" panose="02010601030101010101" charset="-122"/>
              <a:ea typeface="方正楷体简体" panose="02010601030101010101" charset="-122"/>
              <a:cs typeface="方正楷体简体" panose="02010601030101010101" charset="-122"/>
            </a:endParaRPr>
          </a:p>
          <a:p>
            <a:pPr marL="0" indent="0" algn="ctr">
              <a:lnSpc>
                <a:spcPts val="4000"/>
              </a:lnSpc>
              <a:buNone/>
            </a:pPr>
            <a:r>
              <a:rPr sz="2800" b="1">
                <a:solidFill>
                  <a:srgbClr val="C00000"/>
                </a:solidFill>
                <a:latin typeface="方正楷体简体" panose="02010601030101010101" charset="-122"/>
                <a:ea typeface="方正楷体简体" panose="02010601030101010101" charset="-122"/>
                <a:cs typeface="方正楷体简体" panose="02010601030101010101" charset="-122"/>
              </a:rPr>
              <a:t>    </a:t>
            </a:r>
            <a:r>
              <a:rPr lang="en-US" altLang="zh-CN" sz="2800" b="1">
                <a:solidFill>
                  <a:srgbClr val="C00000"/>
                </a:solidFill>
                <a:latin typeface="Times New Roman" panose="02020603050405020304" charset="0"/>
                <a:ea typeface="方正楷体简体" panose="02010601030101010101" charset="-122"/>
                <a:cs typeface="Times New Roman" panose="02020603050405020304" charset="0"/>
              </a:rPr>
              <a:t>2021</a:t>
            </a:r>
            <a:r>
              <a:rPr sz="2800" b="1">
                <a:solidFill>
                  <a:srgbClr val="C00000"/>
                </a:solidFill>
                <a:latin typeface="Times New Roman" panose="02020603050405020304" charset="0"/>
                <a:ea typeface="方正楷体简体" panose="02010601030101010101" charset="-122"/>
                <a:cs typeface="Times New Roman" panose="02020603050405020304" charset="0"/>
              </a:rPr>
              <a:t>年</a:t>
            </a:r>
            <a:r>
              <a:rPr lang="en-US" altLang="zh-CN" sz="2800" b="1">
                <a:solidFill>
                  <a:srgbClr val="C00000"/>
                </a:solidFill>
                <a:latin typeface="Times New Roman" panose="02020603050405020304" charset="0"/>
                <a:ea typeface="方正楷体简体" panose="02010601030101010101" charset="-122"/>
                <a:cs typeface="Times New Roman" panose="02020603050405020304" charset="0"/>
              </a:rPr>
              <a:t>7</a:t>
            </a:r>
            <a:r>
              <a:rPr sz="2800" b="1">
                <a:solidFill>
                  <a:srgbClr val="C00000"/>
                </a:solidFill>
                <a:latin typeface="方正楷体简体" panose="02010601030101010101" charset="-122"/>
                <a:ea typeface="方正楷体简体" panose="02010601030101010101" charset="-122"/>
                <a:cs typeface="方正楷体简体" panose="02010601030101010101" charset="-122"/>
              </a:rPr>
              <a:t>月</a:t>
            </a:r>
            <a:endParaRPr sz="2800" b="1">
              <a:solidFill>
                <a:srgbClr val="C00000"/>
              </a:solidFill>
              <a:latin typeface="方正楷体简体" panose="02010601030101010101" charset="-122"/>
              <a:ea typeface="方正楷体简体" panose="02010601030101010101" charset="-122"/>
              <a:cs typeface="方正楷体简体" panose="0201060103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（二）清晰界定扶贫资产的所有权</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扶贫资金直接到户到人形成的资产，产权原则上归属个人；</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投入到嘎查村项目形成的资产，产权原则上归属嘎查村集体；</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村级联建项目形成的扶贫资产，根据资金投入比例或事先约定确定各联建嘎查村的所有权比例；</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旗县（市、区）、苏木乡镇两级跨乡村组织实施的项目形成的资产，产权归属旗县级国有资产管理部门；</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整合后的行业扶贫领域资产，原则上需按照行业相关要求进行确权和管理；</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产权无法清晰界定的，由旗县（市、区）人民政府按照相关规定和项目实际情况确定产权归属。</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（三）精准核实登记扶贫资产</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本行政区域内已建成的扶贫项目及资产进行全面核查，逐级登记，建立扶贫资产管理清单，对已形成的扶贫资产应纳尽纳、分级逐一登记造册，明确各项扶贫资产的身份信息。</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登记内容包括但不限于资产的名称、类别、购建时间、预计使用年限、数量、单位、原始价值、资金来源构成、资产净值、所有权人、使用权人和收益权人等（可扩大等级范围），对扶贫资产的使用变动和收益分配情况需及时补充登记。</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扶贫资产档案管理实行“一账统管”模式，按资产权属对旗县（市、区）、苏木乡镇、嘎查村三级已形成的资产分级登记造册，由旗县（市、区）扶贫部门建立总台账集中统一管理，相关档案由苏木乡镇、嘎查村逐级建档，行业主管部门归口审核确认后，由旗县（市、区）扶贫部门建立总台账集中统一管理，确保账账相符、账实相符。</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（四）规范扶贫资产运营管理</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扶贫资产运营管理采取民主决策、申报审批等方式，依据相关规定确定经营主体，并赋予经营权。</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产权归属到户类扶贫资产的，由贫困户自行确定自主经营或委托经营，嘎查村委会要做好资产经营指导工作，经营方式发生转变时须到嘎查村委会登记备案。</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扶贫资产产权归属嘎查村集体所有的，按照农村牧区集体“三资”管理规定进行管理，单独建账、独立核算，经营方式的确定及变动，经苏木乡镇同意并召开村民大会或村民代表会议通过后，报苏木乡镇备案。</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村级联建扶贫资产经营方式发生转变，须征得各联建嘎查村民主决策同意，并报上级主管部门审批。</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--扶贫资产产权归属国有资产的，按照国有资产管理规定进行管理，经营方式的确定及变动，须由旗县（市、区）主管部门提交方案，由旗县（市、区）人民政府研究决定。</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（五）加强扶贫资产管护</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经营类扶贫资产产生的收益要落实到相应产权人，按照有利于巩固脱贫成果的原则进行使用，分配方案可按照“产权人提方案、上级主管单位审核、旗县级人民政府审批备案”的流程</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--嘎查村扶贫资产收益由嘎查村委会提出扶贫资产收益分配使用方案，经村民大会或村民代表大会集体讨论通过，经苏木乡镇审核同意后实施，并报旗县（市、区）扶贫办备案</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--苏木乡镇、驻村工作队对分配方案的实施进行全程指导监督，分配方案在嘎查村范围内公告公示，公示后按照相关规定将收益及时发放到户到人，并向受益户发放告知书，告知书一式两份</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--光伏扶贫电站项目的收益分配使用，按照《国务院扶贫办关于印发〈村级光伏扶贫电站收益分配管理办法〉的通知》（国开办发〔2017〕61号）有关规定执行</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（六）合法合规处置扶贫资产</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产权所有者和相关监管主体要根据扶贫资产运营状况，每年初对上一年度的扶贫资产运行情况进行核查，发现资产运行不良、无法使用或达到使用年限等情形，产权所有者可采取拍卖、转让、报废等形式对资产进行处置，处置资产需在经过具有相关资质的独立第三方进行资产评估基础上，经上级部门批准备案后实施，以确保资产处置程序符合国有资产、集体资产管理办法有关规定，防止扶贫资产流失。到户的扶贫资产原则上不得随意处置，如需处置须到嘎查村委会提交申请，获得审批后方可处置。处置情况由嘎查村委会登记、苏木乡镇备案。对直接投入市场经营主体形成的股权、债权等扶贫资产，明确合作期限的，合同到期后，扶贫资产统一回收所有权人，由所有权人自主处置。扶贫资产处置所得要用于新的扶贫项目建设，形成新的扶贫资产。任何单位和个人不得随意处置扶贫资产，不得利用扶贫资产为嘎查村集体或者其他单位、个人的债务进行抵押担保。</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（七）强化扶贫资产监督管理</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按照“所有权与监管权相独立”原则，构建扶贫资产动态监督检查体系，在各级人民政府的统一领导下，明确资产管理相关规定，扶贫、财政、审计等部门以及社会对扶贫资产管理实行全过程、全方位、动态化监管，加强扶贫资产经营日常监督和绩效考核，定期向本级人民政府汇报监督权履行情况，对扶贫专项资金的受益对象、项目实施、资金拨付、效益发挥等使用管理进行全方位监管，预防违规违法违纪行为发生，确保资金使用安全、资产运营规范。</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党的十八大以来，我市持续加大扶贫投入，实施了2万多个扶贫项目，形成了较大规模的资产，极大地改善了贫困地区生产生活条件，为贫困户脱贫增收、打赢脱贫攻坚战奠定了重要基础。为加强扶贫项目资产后续管护，确保扶贫项目在巩固拓展脱贫攻坚成果、接续全面推进乡村振兴中持续发挥效益，要求我们一定要建立扶贫资产管护机制，明确职责，使扶贫产业在乡村振兴中不断发展壮大。</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衔接资金概念</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财政衔接推进乡村振兴补助资金管理是指：国家、自治区、通辽市上级下达到县级财政，用于支持各旗县巩固拓展脱贫攻坚成果同乡村振兴有效衔接资金。</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衔接资金类型：</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1、巩固拓展脱贫攻坚成果同乡村振兴资金（主管部门乡村振兴局）；</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2、以工代赈资金（主管部门发改委）；</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3、少数民族发展资金（主管部门民委）；</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4、欠发达国有农场巩固提升资金（主管部门农牧局）；</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5、欠发达国有林场巩固提升资金（主管部门林业局）。</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（二）衔接资金支持方向</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1、支持巩固拓展脱贫攻坚成果</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1）健全防止返贫致贫动态监测和帮扶机制,加强监测预警，强化及时帮扶。加强对脱贫不稳定户、边缘易致贫户，以及因病因灾因意外事故等刚性支出较大或收入大幅缩减导致基本生活出现严重困难户的动态监测，对监测帮扶对象采取有针对性的预防性措施和事后帮扶措施，坚决守住防止规模性返贫底线。可安排产业发展、小额信贷贴息、生产经营和劳动技能培训、公益岗位补助、防贫保险补助等支出。低保、医保、养老保险、临时救助等综合保障措施，通过原资金渠道支持。监测预警工作经费通过各级部门预算安排。</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（二）衔接资金支持方向</a:t>
            </a:r>
            <a:endPar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十三五”易地扶贫搬迁后续扶持。支持实施带动搬迁群众发展的项目，从就业需要、产业发展等方面加大扶持力度。提升安置区社区管理服务水平，对集中安置区聘用搬迁群众的公共服务岗位和“一站式”社区综合服务设施建设等费用予以适当补助。对“十三五”规划内的易地扶贫搬迁贷款和调整规范后的地方政府债券按规定予以贴息补助。</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外出务工脱贫劳动力（含监测帮扶对象）稳定就业，可对跨自治区就业的脱贫劳动力安排一次性交通补助，符合条件的脱贫劳动力每人每年补助300元。采取扶贫车间、以工代赈、生产奖补、劳务补助等方式,促进返乡在乡脱贫劳动力发展产业和就业增收。继续向符合条件的脱贫家庭（含监测帮扶对象家庭）安排“雨露计划”补助。</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（二）衔接资金支持方向</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2、支持衔接推进乡村振兴。</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1）培育和壮大欠发达地区特色优势产业并逐年提高资金占比，2021年各旗县用于产业发展的资金规模占比原则上不得低于下达到旗县资金总规模的50%，且不得低于2020年用于产业发展的资金占比，2022-2025年各旗县用于产业发展的资金占比，参照国家和自治区对中央、自治区衔接资金的规定执行。注重特色优势产业后续长期培育，支持欠发达地区集中资金发展壮大优势特色农牧业、农畜产品加工业、乡村旅游、电商产业、生态产业等（含必要的产业配套基础设施）。推动产销对接和消费帮扶，支持欠发达地区农产品和食品仓储保鲜、冷链物流设施建设，以及农产品流通企业、电商、批发市场与区域特色产业精准联接；主动对接帮扶省市农产品需求，支持推进产地农产品分级、包装、追溯标准化，解决农产品“卖难”问题。支持脱贫嘎查村发展壮大村级集体经济。</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1051560"/>
            <a:ext cx="12017375" cy="647700"/>
          </a:xfrm>
          <a:effectLst>
            <a:softEdge rad="76200"/>
          </a:effectLst>
        </p:spPr>
        <p:txBody>
          <a:bodyPr/>
          <a:p>
            <a:r>
              <a:rPr lang="en-US" altLang="zh-CN" sz="3600">
                <a:solidFill>
                  <a:srgbClr val="C00000"/>
                </a:solidFill>
              </a:rPr>
              <a:t>    </a:t>
            </a:r>
            <a:r>
              <a:rPr lang="zh-CN" altLang="en-US" sz="3600">
                <a:solidFill>
                  <a:srgbClr val="C00000"/>
                </a:solidFill>
              </a:rPr>
              <a:t>目录</a:t>
            </a:r>
            <a:endParaRPr lang="zh-CN" altLang="en-US" sz="3600">
              <a:solidFill>
                <a:srgbClr val="C00000"/>
              </a:solidFill>
            </a:endParaRPr>
          </a:p>
        </p:txBody>
      </p:sp>
      <p:sp>
        <p:nvSpPr>
          <p:cNvPr id="3" name="内容占位符 2"/>
          <p:cNvSpPr>
            <a:spLocks noGrp="1"/>
          </p:cNvSpPr>
          <p:nvPr>
            <p:ph idx="1"/>
          </p:nvPr>
        </p:nvSpPr>
        <p:spPr>
          <a:xfrm>
            <a:off x="1346835" y="2219960"/>
            <a:ext cx="12701270" cy="3322955"/>
          </a:xfrm>
        </p:spPr>
        <p:txBody>
          <a:bodyPr/>
          <a:p>
            <a:pPr marL="457200" lvl="1" indent="0">
              <a:buNone/>
            </a:pPr>
            <a:r>
              <a:rPr lang="en-US" altLang="zh-CN" sz="2400">
                <a:solidFill>
                  <a:srgbClr val="C00000"/>
                </a:solidFill>
                <a:sym typeface="+mn-ea"/>
              </a:rPr>
              <a:t>    </a:t>
            </a: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一、</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巩固拓展脱贫攻坚成果和乡村振兴规划编制</a:t>
            </a: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en-US" altLang="zh-CN" sz="2400">
                <a:solidFill>
                  <a:srgbClr val="C00000"/>
                </a:solidFill>
                <a:sym typeface="+mn-ea"/>
              </a:rPr>
              <a:t>    </a:t>
            </a: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二、</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en-US" altLang="zh-CN" sz="2400">
                <a:solidFill>
                  <a:srgbClr val="C00000"/>
                </a:solidFill>
                <a:sym typeface="+mn-ea"/>
              </a:rPr>
              <a:t>    </a:t>
            </a: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三、衔接资金使用和管理</a:t>
            </a: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2400">
                <a:solidFill>
                  <a:srgbClr val="C00000"/>
                </a:solidFill>
                <a:latin typeface="方正楷体简体" panose="02010601030101010101" charset="-122"/>
                <a:ea typeface="方正楷体简体" panose="02010601030101010101" charset="-122"/>
                <a:cs typeface="方正楷体简体" panose="02010601030101010101" charset="-122"/>
              </a:rPr>
              <a:t>    </a:t>
            </a: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四、巩固拓展脱贫攻坚成果和乡村振兴项目库建设</a:t>
            </a: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p:txBody>
      </p:sp>
      <p:pic>
        <p:nvPicPr>
          <p:cNvPr id="8" name="图片 7" descr="未标题-1"/>
          <p:cNvPicPr>
            <a:picLocks noChangeAspect="1"/>
          </p:cNvPicPr>
          <p:nvPr/>
        </p:nvPicPr>
        <p:blipFill>
          <a:blip r:embed="rId2"/>
          <a:stretch>
            <a:fillRect/>
          </a:stretch>
        </p:blipFill>
        <p:spPr>
          <a:xfrm>
            <a:off x="1934210" y="1861820"/>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（二）衔接资金支持方向</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补齐必要的农村牧区人居环境整治和小型公益性基础设施建设短板。主要包括水、电、路、网等农牧业生产配套设施，以及垃圾清运等小型公益性生活设施。教育、卫生、养老服务、文化等农村牧区基本公共服务通过原资金渠道支持。（市本级教育和卫健委是否符合支出方向）</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（3）实施兴边富民行动、人口较少民族发展、少数民族特色产业和民族村寨发展，以工代赈项目、欠发达国有农场和欠发达国有林场巩固发展。</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3、巩固拓展脱贫攻坚成果同乡村振兴有效衔接的其他相关支出。</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负面清单：通辽市衔接资金不得用于与巩固拓展脱贫攻坚成果和推进欠发达地区乡村振兴无关的支出，包括：单位基本支出、交通工具及通讯设备、修建楼堂馆所、各种奖金津贴和福利补助、偿还债务、设立基金和垫资等。偿还易地扶贫搬迁债务按有关规定执行。</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（三）衔接资金使用要求</a:t>
            </a:r>
            <a:endPar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1、衔接资金项目审批权限下放到旗县，旗县可统筹安排不超过30%的到县衔接资金，支持非贫困嘎查村发展产业、补齐必要的基础设施短板，以及旗县乡村振兴规划相关项目。</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2、衔接资金支持的项目原则上要从项目库选择，属于政府采购管理范围的项目，执行政府采购相关规定，村级微小型项目可按照村民民主议事方式直接委托村级组织自建自营。要加强衔接资金和项目管理，落实绩效管理要求，全面推行公开公示制度，加快预算执行，提高资金使用效益。</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项目管理费：中央资金可由旗县按照不超过1%的比例提取使用；自治区资金由自治区提取后下达各旗县；市本级衔接资金管理费可由旗县按照不超过1%的比例提取使用。项目管理费主要用于项目前期设计、评审、招标、监理以及验收等与项目管理相关的支出。</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衔接资金使用和管理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（二）衔接资金支持方向</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2、支持衔接推进乡村振兴。</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1）培育和壮大欠发达地区特色优势产业并逐年提高资金占比，2021年各旗县用于产业发展的资金规模占比原则上不得低于下达到旗县资金总规模的50%，且不得低于2020年用于产业发展的资金占比，2022-2025年各旗县用于产业发展的资金占比，参照国家和自治区对中央、自治区衔接资金的规定执行。注重特色优势产业后续长期培育，支持欠发达地区集中资金发展壮大优势特色农牧业、农畜产品加工业、乡村旅游、电商产业、生态产业等（含必要的产业配套基础设施）。推动产销对接和消费帮扶，支持欠发达地区农产品和食品仓储保鲜、冷链物流设施建设，以及农产品流通企业、电商、批发市场与区域特色产业精准联接；主动对接帮扶省市农产品需求，支持推进产地农产品分级、包装、追溯标准化，解决农产品“卖难”问题。支持脱贫嘎查村发展壮大村级集体经济。</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（一）政策背景</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--脱贫攻坚项目库在打赢脱贫攻坚站中发挥了重要的作用</a:t>
            </a:r>
            <a:endPar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2018年，总书记在四川调研调研时，在座谈会上提出，财政扶贫资金滞留、浪费问题在全国各地严重存在，资金滞留的主要是因为资金等项目，项目储备不足。同年4月国家印发了《项目库指导意见》，自治区印发《项目库实施意见》，并全国扶贫建档立卡系统中增设了项目库信息模块。</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--巩固拓展脱贫攻坚成果同乡村振兴有效衔接继续建立项目库</a:t>
            </a:r>
            <a:endPar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脱贫攻坚战取得全面胜利后，为落实党中央、国务院关于实巩固拓展脱贫攻坚成果同乡村振兴有效衔接的安排部署，适应新形势、新任务、新要求，原县级脱贫攻坚项目库调整完善为县级巩固拓展脱贫攻坚成果和乡村振兴项目库，国家乡村振兴局于2021年6月印发《关于做好县级巩固拓展脱贫攻坚成果和乡村振兴项目库建设管理的通知》。</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50899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（二）建立项目库的重要性</a:t>
            </a:r>
            <a:endPar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1、抓好项目库建设有利于对项目建设实施有效管理。项目库是巩固拓展脱贫攻坚成果同乡村振兴有效衔接工作的有力抓手，解决“怎么拓展、怎么振兴”的问题。通过对现有在建项目、拟建项目、储备项目等进行收录入库、汇总分析以及优化整合、策划包装等，就可掌握全地区项目建设进展情况，分析研究存在问题及原因，采取有效推进措施，从而实现对项目建设工作的有效管理，进而达到促进项目建设强势推进。</a:t>
            </a:r>
            <a:endPar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2、抓好项目库建设有利于向上申报项目资金、争取上级资金支持。项目的储备是申报项目、争取资金的前提。进年来，国家、自治区在确定投资导向后，往往在很短的时间内就要把项目报上去。因此，保证项目储备能给我们充分的回旋余地，不断提升财政资金使用效率，解决项目实施不精准、不科学、资金等项目等问题。另外我们除了以良好的投资环境吸引投资外，更重要的是结合本地区资源、交通、土地、环境等优势，提出一批具有良好发展前景的优质项目。</a:t>
            </a:r>
            <a:endPar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50899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（二）建立项目库的重要性</a:t>
            </a:r>
            <a:endPar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抓好项目库建设有利于精准实施、谋划长远。脱贫攻坚期我们谋划项目的方向是解决短期能见效，能使贫困群众迅速获得收益的项目。而在乡村振兴中产业兴旺则侧重于高质量、高品质发展，重点解决农村牧区持续发展产业问题。</a:t>
            </a:r>
            <a:endPar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20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441450" y="1926590"/>
            <a:ext cx="127025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（三）建立什么样的项目库</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基本原则</a:t>
            </a:r>
            <a:endPar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--规划引领、聚焦重点。</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巩固拓展脱贫攻坚成果和乡村振兴项目库要围绕《十四五规划》、《乡村振兴规划》等相关规划，把防返贫等巩固拓展脱贫攻坚成果放在首位，把乡村振兴作为长期目标编制项目。</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--群众参与、公开透明。</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发挥群众的主体地位和作用，引导群众参与项目选择，执行公示公告制度，接受群众和社会监督。</a:t>
            </a:r>
            <a:endPar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--突出产业、逐步完善。</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要根据实际需求、资源禀赋建立防返贫项目、特色产业、基础设施等类型项目，坚持科学合理、可操作性，要突出产业项目的重要性，在使用中不断完善，动态调整项目库，不得建立不符合发展方向、不切实际、高风险等项目。</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u="sng">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1051560"/>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346835" y="2219960"/>
            <a:ext cx="12701270" cy="3322955"/>
          </a:xfrm>
        </p:spPr>
        <p:txBody>
          <a:bodyPr/>
          <a:p>
            <a:pPr marL="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（三）建立项目库的基本要求</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zh-CN" altLang="en-US" sz="20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en-US" altLang="zh-CN" sz="2000">
                <a:solidFill>
                  <a:srgbClr val="C00000"/>
                </a:solidFill>
                <a:latin typeface="方正黑体简体" panose="02010601030101010101" charset="-122"/>
                <a:ea typeface="方正黑体简体" panose="02010601030101010101" charset="-122"/>
                <a:cs typeface="方正黑体简体" panose="02010601030101010101" charset="-122"/>
              </a:rPr>
              <a:t>1</a:t>
            </a:r>
            <a:r>
              <a:rPr lang="zh-CN" altLang="en-US" sz="2000">
                <a:solidFill>
                  <a:srgbClr val="C00000"/>
                </a:solidFill>
                <a:latin typeface="方正黑体简体" panose="02010601030101010101" charset="-122"/>
                <a:ea typeface="方正黑体简体" panose="02010601030101010101" charset="-122"/>
                <a:cs typeface="方正黑体简体" panose="02010601030101010101" charset="-122"/>
              </a:rPr>
              <a:t>、防返贫项目</a:t>
            </a:r>
            <a:endParaRPr lang="zh-CN" altLang="en-US" sz="20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28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zh-CN" altLang="en-US" sz="2000">
                <a:solidFill>
                  <a:srgbClr val="C00000"/>
                </a:solidFill>
                <a:latin typeface="方正黑体简体" panose="02010601030101010101" charset="-122"/>
                <a:ea typeface="方正黑体简体" panose="02010601030101010101" charset="-122"/>
                <a:cs typeface="方正黑体简体" panose="02010601030101010101" charset="-122"/>
              </a:rPr>
              <a:t>  围绕“两不愁三保障”目标，以“缺啥补啥”原则建立项目库，可建立到户产业、小额信贷、教育扶贫、医疗扶贫、就业扶贫、公益岗、综合保障性扶贫、危房改造和基本的生产生活条件改善、村基础设施、村公共服务、人才培训等（同类项目可由上级统筹）。</a:t>
            </a:r>
            <a:endParaRPr lang="zh-CN" altLang="en-US" sz="2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endParaRPr lang="zh-CN" altLang="en-US" sz="2800">
              <a:solidFill>
                <a:srgbClr val="C00000"/>
              </a:solidFill>
              <a:latin typeface="方正黑体简体" panose="02010601030101010101" charset="-122"/>
              <a:ea typeface="方正黑体简体" panose="02010601030101010101" charset="-122"/>
              <a:cs typeface="方正黑体简体" panose="02010601030101010101" charset="-122"/>
            </a:endParaRPr>
          </a:p>
        </p:txBody>
      </p:sp>
      <p:pic>
        <p:nvPicPr>
          <p:cNvPr id="8" name="图片 7" descr="未标题-1"/>
          <p:cNvPicPr>
            <a:picLocks noChangeAspect="1"/>
          </p:cNvPicPr>
          <p:nvPr/>
        </p:nvPicPr>
        <p:blipFill>
          <a:blip r:embed="rId2"/>
          <a:stretch>
            <a:fillRect/>
          </a:stretch>
        </p:blipFill>
        <p:spPr>
          <a:xfrm>
            <a:off x="1934210" y="1861820"/>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1051560"/>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346835" y="2219960"/>
            <a:ext cx="12701270" cy="3322955"/>
          </a:xfrm>
        </p:spPr>
        <p:txBody>
          <a:bodyPr/>
          <a:p>
            <a:pPr marL="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 （三）建立什么样的项目库</a:t>
            </a:r>
            <a:endPar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en-US" altLang="zh-CN" sz="1800">
                <a:solidFill>
                  <a:srgbClr val="C00000"/>
                </a:solidFill>
                <a:latin typeface="方正黑体简体" panose="02010601030101010101" charset="-122"/>
                <a:ea typeface="方正黑体简体" panose="02010601030101010101" charset="-122"/>
                <a:cs typeface="方正黑体简体" panose="02010601030101010101" charset="-122"/>
              </a:rPr>
              <a:t>2</a:t>
            </a: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、巩固拓展脱贫攻坚成果项目</a:t>
            </a: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在确保完成“两不愁三保障”目标的前提下，围绕巩固和拓展目标建立项目库，产业、生产生活条件改善、村基础设施、村公共服务、人才培训等。其中：产业方面可围绕特色产业建立组织化、适度规模化、农产品产销、休闲农业与乡村旅游、生态扶贫等项目（同类项目可由上级统筹）。</a:t>
            </a: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p:txBody>
      </p:sp>
      <p:pic>
        <p:nvPicPr>
          <p:cNvPr id="8" name="图片 7" descr="未标题-1"/>
          <p:cNvPicPr>
            <a:picLocks noChangeAspect="1"/>
          </p:cNvPicPr>
          <p:nvPr/>
        </p:nvPicPr>
        <p:blipFill>
          <a:blip r:embed="rId2"/>
          <a:stretch>
            <a:fillRect/>
          </a:stretch>
        </p:blipFill>
        <p:spPr>
          <a:xfrm>
            <a:off x="1934210" y="1861820"/>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1051560"/>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346835" y="2219960"/>
            <a:ext cx="12701270" cy="3322955"/>
          </a:xfrm>
        </p:spPr>
        <p:txBody>
          <a:bodyPr/>
          <a:p>
            <a:pPr marL="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（三）建立什么样的项目库</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en-US" altLang="zh-CN" sz="1800">
                <a:solidFill>
                  <a:srgbClr val="C00000"/>
                </a:solidFill>
                <a:latin typeface="方正黑体简体" panose="02010601030101010101" charset="-122"/>
                <a:ea typeface="方正黑体简体" panose="02010601030101010101" charset="-122"/>
                <a:cs typeface="方正黑体简体" panose="02010601030101010101" charset="-122"/>
              </a:rPr>
              <a:t>3</a:t>
            </a: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、乡村振兴项目</a:t>
            </a: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围绕乡村振兴五大振兴建立项目库。</a:t>
            </a: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a:t>
            </a:r>
            <a:r>
              <a:rPr lang="en-US" altLang="zh-CN" sz="1800">
                <a:solidFill>
                  <a:srgbClr val="C00000"/>
                </a:solidFill>
                <a:latin typeface="方正黑体简体" panose="02010601030101010101" charset="-122"/>
                <a:ea typeface="方正黑体简体" panose="02010601030101010101" charset="-122"/>
                <a:cs typeface="方正黑体简体" panose="02010601030101010101" charset="-122"/>
              </a:rPr>
              <a:t>4</a:t>
            </a: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、负面清单</a:t>
            </a:r>
            <a:endPar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r>
              <a:rPr lang="zh-CN" altLang="en-US" sz="1800">
                <a:solidFill>
                  <a:srgbClr val="C00000"/>
                </a:solidFill>
                <a:latin typeface="方正黑体简体" panose="02010601030101010101" charset="-122"/>
                <a:ea typeface="方正黑体简体" panose="02010601030101010101" charset="-122"/>
                <a:cs typeface="方正黑体简体" panose="02010601030101010101" charset="-122"/>
              </a:rPr>
              <a:t>      不得建立与巩固拓展脱贫攻坚成果和推进欠发达地区乡村振兴无关的支出，包括单位基本支出、交通工具及通讯设备、修建楼堂馆所、各种奖金津贴和福利补助、偿还债务、设立基金和垫资等。偿还易地扶贫搬迁债务按有关规定执行。</a:t>
            </a: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a:p>
            <a:pPr marL="457200" lvl="1" indent="0">
              <a:buNone/>
            </a:pPr>
            <a:endParaRPr lang="zh-CN" altLang="en-US" sz="2400">
              <a:solidFill>
                <a:srgbClr val="C00000"/>
              </a:solidFill>
              <a:latin typeface="方正黑体简体" panose="02010601030101010101" charset="-122"/>
              <a:ea typeface="方正黑体简体" panose="02010601030101010101" charset="-122"/>
              <a:cs typeface="方正黑体简体" panose="02010601030101010101" charset="-122"/>
            </a:endParaRPr>
          </a:p>
        </p:txBody>
      </p:sp>
      <p:pic>
        <p:nvPicPr>
          <p:cNvPr id="8" name="图片 7" descr="未标题-1"/>
          <p:cNvPicPr>
            <a:picLocks noChangeAspect="1"/>
          </p:cNvPicPr>
          <p:nvPr/>
        </p:nvPicPr>
        <p:blipFill>
          <a:blip r:embed="rId2"/>
          <a:stretch>
            <a:fillRect/>
          </a:stretch>
        </p:blipFill>
        <p:spPr>
          <a:xfrm>
            <a:off x="1934210" y="1861820"/>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（一）前言</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实施乡村振兴战略，是要调动全社会的力量，激活主体、激活要素、激活市场，着力增强改革的系统性、整体性、协同性。乡村振兴，是一项系统工程，是人力、物力、财力的有机结合，是人才、资源、战略的有效统一。</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首先规划务必坚持以人为本，坚持可持续发展，坚持一切从实际出发，贯通历史现状未来，统筹人口资源环境，让历史文化与自然生态永续利用、与现代化建设交相辉映。要树立城乡融合、一体设计、多规合一理念，抓紧编制乡村振兴地方规划和专项规划或方案，做到乡村振兴事事有规可循、层层有人负责。要针对不同类型地区采取不同办法，做到顺应村情民意，既要政府、社会、市场协同发力，又要充分发挥农民主体作用，目标任务要符合实际，保障措施要可行有力。要科学规划、注重质量、稳步推进，一件事情接着一件事情办，一年接着一年干，让广大农民在乡村振兴中有更多获得感、幸福感、安全感。</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462635"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  （四）怎么建立项目库</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过渡期内项目库管理工作原则上按照脱贫攻坚项目库建设有关要求执行。</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--编制范围。</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有巩固拓展脱贫攻坚成果和乡村振兴工作任务的要建立项目库。</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--编制内容。</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项目库的项目应有项目名称、项目类别、建设性质、实施地点、时间进度、责任单位、建设任务、资金规模和筹资方式、受益对象、绩效目标、群众参与、带动减贫机制等内容。未明确绩效目标的项目不得纳入项目库。</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--编制程序。</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本着自下而上、逐级上报的原则，实行“村申请、乡审核、县审定”的工作程序，由项目村“两委”和驻村工作队在广泛征求群众意见的基础上筛选确定本嘎查村申报项目，编制项目建议书上报，经苏木乡镇审核后报旗县行业主管部门组织论证，旗县级领导小组审定后纳入项目库，同类项目为便于管理可由上一级统筹建立。</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462635"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  （四）怎么建立项目库</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编制方向。一是项目的立项入库应本着多方参与，充分论证，谋划长远，区域带动的方针。也就是说项目的确立不是哪一个部门的事，要使各相关行业部门和项目地的干部群众都参与进来，充分论证，多方征求意见；我认为项目的立项并不是一定要当年立项当年实施，要结合有效衔接乡村振兴，前一年就要对下一年实施的项目进行谋划论证，从而达到谋划一批实施一批的目的；产业的发展不可能所有嘎查村都能遍地开花，因此在谋划项目的时候就要考虑项目产业的发展潜力、前景，在谋划方向上就要谋划一个项目或一项产业能带动一个乡镇或整个旗县的产业发展。二是立足于本地区资源禀赋和地区主导产业，着力构建现代农牧业产业发展三大体系（推进一二三产业融合发展，加快产业体系现代化；加强现代农业物质技术装备建设，加快生产体系现代化；培育壮大新型经营主体，加快经营体系现代化），推动农牧业一产向规模化组织化方向发展，推动农牧业向二、三产业延伸扩大，加强品牌化建设，使农村农牧业产业体系全面振兴。</a:t>
            </a:r>
            <a:endPar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三、巩固拓展脱贫攻坚成果和乡村振兴项目库建设</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（五）怎么管理项目库</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--项目信息管理。</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项目库纳入全国防返贫监测信息系统管理，要按照国家和自治区要求，及时采集录入项目实施情况、项目竣工后效果和跟踪情况等信息，实行信息管理员制度。</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--项目调整更新。</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纳入项目库的项目要根据巩固拓展脱贫攻坚成果和乡村振兴需求、政策调整变化、工作进度等情况进行动态调整，做到有进有出。根据项目进展、项目效果等情况，及时更新调整相关项目内容。</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--项目筛选安排。</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实施的项目应从项目库筛选，未进入项目库的项目，原则上不得安排使用财政专项衔接资金。确需支持的项目，要按规定入库后在批准实施。鼓励贫困县统筹整合使用财政涉农资金和其他用于巩固拓展脱贫攻坚成果和乡村振的各级各类财政资金，从项目库中选择项目。</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889635" y="1854835"/>
            <a:ext cx="14420215" cy="2834005"/>
          </a:xfrm>
        </p:spPr>
        <p:txBody>
          <a:bodyPr/>
          <a:p>
            <a:pPr algn="r"/>
            <a:r>
              <a:rPr altLang="zh-CN" sz="8800">
                <a:solidFill>
                  <a:schemeClr val="tx1"/>
                </a:solidFill>
                <a:latin typeface="方正楷体简体" panose="02010601030101010101" charset="-122"/>
                <a:ea typeface="方正楷体简体" panose="02010601030101010101" charset="-122"/>
                <a:sym typeface="+mn-ea"/>
              </a:rPr>
              <a:t>不妥之处，敬请批评指正！</a:t>
            </a:r>
            <a:br>
              <a:rPr altLang="zh-CN" sz="8800">
                <a:solidFill>
                  <a:schemeClr val="tx1"/>
                </a:solidFill>
                <a:latin typeface="方正楷体简体" panose="02010601030101010101" charset="-122"/>
                <a:ea typeface="方正楷体简体" panose="02010601030101010101" charset="-122"/>
                <a:sym typeface="+mn-ea"/>
              </a:rPr>
            </a:br>
            <a:r>
              <a:rPr altLang="zh-CN" sz="3200">
                <a:latin typeface="方正楷体简体" panose="02010601030101010101" charset="-122"/>
                <a:ea typeface="方正楷体简体" panose="02010601030101010101" charset="-122"/>
                <a:sym typeface="+mn-ea"/>
              </a:rPr>
              <a:t>联系电话：</a:t>
            </a:r>
            <a:r>
              <a:rPr lang="en-US" altLang="zh-CN" sz="3200">
                <a:latin typeface="方正楷体简体" panose="02010601030101010101" charset="-122"/>
                <a:ea typeface="方正楷体简体" panose="02010601030101010101" charset="-122"/>
                <a:sym typeface="+mn-ea"/>
              </a:rPr>
              <a:t>18547569979</a:t>
            </a:r>
            <a:br>
              <a:rPr lang="en-US" altLang="zh-CN" sz="8800">
                <a:solidFill>
                  <a:schemeClr val="tx1"/>
                </a:solidFill>
                <a:latin typeface="方正楷体简体" panose="02010601030101010101" charset="-122"/>
                <a:ea typeface="方正楷体简体" panose="02010601030101010101" charset="-122"/>
                <a:sym typeface="+mn-ea"/>
              </a:rPr>
            </a:br>
            <a:endParaRPr lang="zh-CN" altLang="zh-CN" sz="8800">
              <a:solidFill>
                <a:schemeClr val="tx1"/>
              </a:solidFill>
              <a:latin typeface="方正楷体简体" panose="02010601030101010101" charset="-122"/>
              <a:ea typeface="方正楷体简体" panose="02010601030101010101" charset="-122"/>
              <a:sym typeface="+mn-ea"/>
            </a:endParaRPr>
          </a:p>
        </p:txBody>
      </p:sp>
      <p:sp>
        <p:nvSpPr>
          <p:cNvPr id="3" name="标题 1"/>
          <p:cNvSpPr>
            <a:spLocks noGrp="1"/>
          </p:cNvSpPr>
          <p:nvPr/>
        </p:nvSpPr>
        <p:spPr>
          <a:xfrm>
            <a:off x="9682480" y="3115310"/>
            <a:ext cx="4772025" cy="824230"/>
          </a:xfrm>
          <a:prstGeom prst="rect">
            <a:avLst/>
          </a:prstGeom>
        </p:spPr>
        <p:txBody>
          <a:bodyPr vert="horz" lIns="101600" tIns="38100" rIns="76200" bIns="38100" rtlCol="0" anchor="ctr" anchorCtr="0">
            <a:noAutofit/>
          </a:bodyPr>
          <a:lstStyle>
            <a:lvl1pPr marL="0" marR="0" algn="l" defTabSz="914400" rtl="0" eaLnBrk="1" fontAlgn="auto" latinLnBrk="0" hangingPunct="1">
              <a:lnSpc>
                <a:spcPct val="100000"/>
              </a:lnSpc>
              <a:spcBef>
                <a:spcPct val="0"/>
              </a:spcBef>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endParaRPr lang="en-US" altLang="zh-CN">
              <a:solidFill>
                <a:schemeClr val="tx1"/>
              </a:solidFill>
              <a:latin typeface="方正楷体简体" panose="02010601030101010101" charset="-122"/>
              <a:ea typeface="方正楷体简体" panose="02010601030101010101"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（二）充分认识编制县域乡村振兴规划的重大意义</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1、规划引领是实施乡村振兴战略的重要保障</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2、编制好县域乡村振兴规划是关键</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3、促进多规合一，有效整合和统领各专项规划</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（三）当前各级规划编制情况</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2021年3月11日，十三届全国人大四次会议表决通过关于国民经济和社会发展第十四个五年规划和2035年远景目标纲要的决议，随之，自治区和通辽市也相继印发国民经济和社会发展第十四个五年规划和2035年远景目标纲要，其中，在通辽市国民经济和社会发展第十四个五年规划和2035年远景目标刚要里，对巩固拓展脱贫攻坚成果同乡村振兴有效衔接作为独立章节进行了描述。</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国家乡村振兴规划（2018-2022）》已于2018年9月发布，《中华人民共和国乡村振兴促进法》共十章七十四条，已于今年6月1日起实施。自治区乡村振兴局联合中国农业大学编制了《内蒙古自治区十四五巩固拓展脱贫攻坚成果同乡村振兴有效衔接规划》近期即将下发。通辽市在制定出台《通辽市关于实施乡村振兴战略的意见》《通辽市乡村振兴战略规划（2018-2022）》的基础上，又先后制定了产业振兴、生态振兴、文化振兴、人才振兴、组织振兴、人居环境整治示范、“厕所革命”试点、金融服务乡村振兴以及综合协调保障等9个配套工作方案，印发了《通辽市加强和改进乡村治理实施方案（2020—2022年）》等政策文件，确立起乡村振兴的“四梁八柱”。</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（四）将融合发展理念贯穿县域乡村振兴规划编制始终</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1、注重城乡融合，推进城乡一体化发展。一是坚持城乡空间布局相统一，二是坚持城乡产业发展相促进，三是坚持城乡公共服务相一致，四是坚持城乡基础设施相匹配。</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2、注重一二三产业融合，增强发展动能。一是坚持全链条发展，二是坚持龙头带动，三是坚持构建利益链接机制，四是坚持推进品牌强农。</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3、注重功能融合，实现高质量发展。一是坚持绿色生产与生态保障相促进，二是坚持农文旅相结合。</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4、注重产村融合，壮大集体经济。一是坚持产业发展带动村集体经济，二是坚持盘活农村资产，三是坚持发挥基层组织和领头人的带动作用。</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（四）将融合发展理念贯穿县域乡村振兴规划编制始终</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lang="en-US" altLang="zh-CN"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5</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、注重农业与互联网融合，推进农村信息化发展。一是坚持推进生产经营信息化，二是坚持推进农产品生产加工全程可追溯，三是坚持推进数字乡村建设。</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lang="en-US" altLang="zh-CN"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6、注重要素融合，深化农村改革。一是坚持稳定农村基本经营制度，二是坚持创新农业农村投融资机制，三是坚持吸引人才下乡返乡。</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7、注重协作融合，综合施策形成合力。一是坚持党的领导，二是坚持协同配合，三是坚持多方参与。</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一</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乡村振兴战略规划编制</a:t>
            </a:r>
            <a:r>
              <a:rPr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结束语</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规划编制要立足实际，要深入实地多方调研，不能在办公室里想当然。另外规划编制后最重要的是要有高效的组织力，一往无前的执行力。要吃透上情、了解下情、掌握实情、利于执行。</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乡村振兴、规划先行。要乡村振兴需要下大力气、立足全局、统筹城乡，突出融合发展，精心编制好符合实际、切实可行的县域乡村振兴规划，为乡村振兴各项工作健康有序开展提供科学遵循。</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1791970" y="812165"/>
            <a:ext cx="12110085" cy="810260"/>
          </a:xfrm>
          <a:effectLst>
            <a:softEdge rad="76200"/>
          </a:effectLst>
        </p:spPr>
        <p:txBody>
          <a:bodyPr/>
          <a:p>
            <a:r>
              <a:rPr lang="en-US" altLang="zh-CN">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a:solidFill>
                  <a:srgbClr val="C00000"/>
                </a:solidFill>
                <a:latin typeface="方正黑体简体" panose="02010601030101010101" charset="-122"/>
                <a:ea typeface="方正黑体简体" panose="02010601030101010101" charset="-122"/>
                <a:cs typeface="方正黑体简体" panose="02010601030101010101" charset="-122"/>
                <a:sym typeface="+mn-ea"/>
              </a:rPr>
              <a:t>二</a:t>
            </a:r>
            <a:r>
              <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rPr>
              <a:t>、如何做好扶贫资产管理</a:t>
            </a:r>
            <a:endParaRPr lang="zh-CN" altLang="en-US">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sp>
        <p:nvSpPr>
          <p:cNvPr id="3" name="内容占位符 2"/>
          <p:cNvSpPr>
            <a:spLocks noGrp="1"/>
          </p:cNvSpPr>
          <p:nvPr>
            <p:ph idx="1"/>
          </p:nvPr>
        </p:nvSpPr>
        <p:spPr>
          <a:xfrm>
            <a:off x="1268095" y="1926590"/>
            <a:ext cx="13299440" cy="4072890"/>
          </a:xfrm>
        </p:spPr>
        <p:txBody>
          <a:bodyPr/>
          <a:p>
            <a:pPr marL="457200" lvl="1" indent="0">
              <a:buNone/>
            </a:pPr>
            <a:r>
              <a:rPr lang="en-US" altLang="zh-CN" sz="24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rPr>
              <a:t>（一）政策背景和现状</a:t>
            </a:r>
            <a:endParaRPr sz="2400" b="1">
              <a:solidFill>
                <a:srgbClr val="C00000"/>
              </a:solidFill>
              <a:latin typeface="方正楷体简体" panose="02010601030101010101" charset="-122"/>
              <a:ea typeface="方正楷体简体" panose="02010601030101010101" charset="-122"/>
              <a:cs typeface="方正黑体简体" panose="02010601030101010101" charset="-122"/>
              <a:sym typeface="+mn-ea"/>
            </a:endParaRPr>
          </a:p>
          <a:p>
            <a:pPr marL="457200" lvl="1" indent="0">
              <a:buNone/>
            </a:pPr>
            <a:r>
              <a:rPr sz="20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b="1">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关于资产管理方面，内蒙古自治区政府2019年出台了《内蒙古自治区人民政府关于加强扶贫资产管理的指导意见（试行）》内政发[2019]18号文件，2020年内蒙古扶贫开发领导小组办公室又印发了《关于进一步做好扶贫资产管理工作的通知》内扶组办发[2020]17号文件，今年6月29日市乡村振兴局转发了《国务院办公厅转发国家乡村振兴局中央农办财政部关于加强扶贫项目资产后续管理指导意见的通知》国办函[2021]51号文件。</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      </a:t>
            </a:r>
            <a:r>
              <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rPr>
              <a:t>通辽市资产确权管理各旗县区除霍林格勒市均成立了扶投公司，对历年来投入的扶贫资产进行了清产核资，建立了三本账，摸清了底数。2012-2020年，全市累计投入各级财政专项扶贫资金、行业部门扶贫资金、东西部协作和对口帮扶资金、社会帮扶资金111.2亿元，形成资产71.04亿元，其中：到户类资产29.81亿元、公益类资产16.67亿元、经营类资产24.55亿元。</a:t>
            </a: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a:p>
            <a:pPr marL="457200" lvl="1" indent="0">
              <a:buNone/>
            </a:pPr>
            <a:endParaRPr sz="1800">
              <a:solidFill>
                <a:srgbClr val="C00000"/>
              </a:solidFill>
              <a:latin typeface="方正黑体简体" panose="02010601030101010101" charset="-122"/>
              <a:ea typeface="方正黑体简体" panose="02010601030101010101" charset="-122"/>
              <a:cs typeface="方正黑体简体" panose="02010601030101010101" charset="-122"/>
              <a:sym typeface="+mn-ea"/>
            </a:endParaRPr>
          </a:p>
        </p:txBody>
      </p:sp>
      <p:pic>
        <p:nvPicPr>
          <p:cNvPr id="8" name="图片 7" descr="未标题-1"/>
          <p:cNvPicPr>
            <a:picLocks noChangeAspect="1"/>
          </p:cNvPicPr>
          <p:nvPr/>
        </p:nvPicPr>
        <p:blipFill>
          <a:blip r:embed="rId2"/>
          <a:stretch>
            <a:fillRect/>
          </a:stretch>
        </p:blipFill>
        <p:spPr>
          <a:xfrm>
            <a:off x="1934210" y="1622425"/>
            <a:ext cx="11967845" cy="7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
                                        </p:tgtEl>
                                        <p:attrNameLst>
                                          <p:attrName>stroke.color</p:attrName>
                                        </p:attrNameLst>
                                      </p:cBhvr>
                                      <p:to>
                                        <a:schemeClr val="accent2"/>
                                      </p:to>
                                    </p:animClr>
                                    <p:set>
                                      <p:cBhvr>
                                        <p:cTn id="7"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10477</Words>
  <Application>WPS 演示</Application>
  <PresentationFormat>自定义</PresentationFormat>
  <Paragraphs>236</Paragraphs>
  <Slides>33</Slides>
  <Notes>3</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33</vt:i4>
      </vt:variant>
    </vt:vector>
  </HeadingPairs>
  <TitlesOfParts>
    <vt:vector size="43" baseType="lpstr">
      <vt:lpstr>Arial</vt:lpstr>
      <vt:lpstr>宋体</vt:lpstr>
      <vt:lpstr>Wingdings</vt:lpstr>
      <vt:lpstr>微软雅黑</vt:lpstr>
      <vt:lpstr>方正粗黑宋简体</vt:lpstr>
      <vt:lpstr>方正楷体简体</vt:lpstr>
      <vt:lpstr>Times New Roman</vt:lpstr>
      <vt:lpstr>方正黑体简体</vt:lpstr>
      <vt:lpstr>Arial Unicode MS</vt:lpstr>
      <vt:lpstr>Office 主题​​</vt:lpstr>
      <vt:lpstr>PowerPoint 演示文稿</vt:lpstr>
      <vt:lpstr>    目录</vt:lpstr>
      <vt:lpstr>      二、乡村振兴战略规划编制</vt:lpstr>
      <vt:lpstr>      二、乡村振兴战略规划编制</vt:lpstr>
      <vt:lpstr>      二、乡村振兴战略规划编制</vt:lpstr>
      <vt:lpstr>      二、乡村振兴战略规划编制</vt:lpstr>
      <vt:lpstr>      二、乡村振兴战略规划编制</vt:lpstr>
      <vt:lpstr>      二、乡村振兴战略规划编制</vt:lpstr>
      <vt:lpstr>      一、如何做好扶贫资产管理</vt:lpstr>
      <vt:lpstr>      一、如何做好扶贫资产管理</vt:lpstr>
      <vt:lpstr>      一、如何做好扶贫资产管理</vt:lpstr>
      <vt:lpstr>      一、如何做好扶贫资产管理</vt:lpstr>
      <vt:lpstr>      一、如何做好扶贫资产管理</vt:lpstr>
      <vt:lpstr>      一、如何做好扶贫资产管理</vt:lpstr>
      <vt:lpstr>      一、如何做好扶贫资产管理</vt:lpstr>
      <vt:lpstr>      三、衔接资金使用和管理</vt:lpstr>
      <vt:lpstr>      三、衔接资金使用和管理</vt:lpstr>
      <vt:lpstr>     三、衔接资金使用和管理</vt:lpstr>
      <vt:lpstr>      三、衔接资金使用和管理</vt:lpstr>
      <vt:lpstr>      三、衔接资金使用和管理</vt:lpstr>
      <vt:lpstr>      三、衔接资金使用和管理</vt:lpstr>
      <vt:lpstr>      三、衔接资金使用和管理</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      三、巩固拓展脱贫攻坚成果和乡村振兴项目库建设</vt:lpstr>
      <vt:lpstr>不妥之处，敬请批评指正！ 联系电话：18547569979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扶贫资产管理展示厅</dc:title>
  <dc:creator/>
  <cp:lastModifiedBy>Administrator</cp:lastModifiedBy>
  <cp:revision>271</cp:revision>
  <dcterms:created xsi:type="dcterms:W3CDTF">2019-06-22T01:09:00Z</dcterms:created>
  <dcterms:modified xsi:type="dcterms:W3CDTF">2021-07-30T09:30:34Z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