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svg" ContentType="image/svg+xml"/>
  <Override PartName="/ppt/media/image2.svg" ContentType="image/svg+xml"/>
  <Override PartName="/ppt/media/image3.svg" ContentType="image/svg+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3"/>
  </p:sldMasterIdLst>
  <p:notesMasterIdLst>
    <p:notesMasterId r:id="rId11"/>
  </p:notesMasterIdLst>
  <p:sldIdLst>
    <p:sldId id="1204" r:id="rId4"/>
    <p:sldId id="1396" r:id="rId5"/>
    <p:sldId id="1399" r:id="rId6"/>
    <p:sldId id="1353" r:id="rId7"/>
    <p:sldId id="1354" r:id="rId8"/>
    <p:sldId id="1397" r:id="rId9"/>
    <p:sldId id="1385" r:id="rId10"/>
    <p:sldId id="1388" r:id="rId12"/>
    <p:sldId id="1398" r:id="rId13"/>
    <p:sldId id="1362" r:id="rId14"/>
    <p:sldId id="1380" r:id="rId15"/>
    <p:sldId id="1381" r:id="rId16"/>
    <p:sldId id="1382" r:id="rId17"/>
    <p:sldId id="1358" r:id="rId18"/>
    <p:sldId id="1400" r:id="rId19"/>
    <p:sldId id="1384" r:id="rId20"/>
    <p:sldId id="1414" r:id="rId21"/>
    <p:sldId id="1415" r:id="rId22"/>
    <p:sldId id="1416" r:id="rId23"/>
    <p:sldId id="1417" r:id="rId24"/>
    <p:sldId id="1418" r:id="rId25"/>
    <p:sldId id="1419" r:id="rId26"/>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34D07"/>
    <a:srgbClr val="C00000"/>
    <a:srgbClr val="930101"/>
    <a:srgbClr val="A80000"/>
    <a:srgbClr val="E10E12"/>
    <a:srgbClr val="095FFA"/>
    <a:srgbClr val="FFFFF5"/>
    <a:srgbClr val="0083FA"/>
    <a:srgbClr val="009E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245"/>
    <p:restoredTop sz="94588"/>
  </p:normalViewPr>
  <p:slideViewPr>
    <p:cSldViewPr snapToGrid="0" showGuides="1">
      <p:cViewPr varScale="1">
        <p:scale>
          <a:sx n="115" d="100"/>
          <a:sy n="115" d="100"/>
        </p:scale>
        <p:origin x="414" y="102"/>
      </p:cViewPr>
      <p:guideLst>
        <p:guide orient="horz" pos="2255"/>
        <p:guide pos="7424"/>
        <p:guide pos="155"/>
        <p:guide pos="3840"/>
      </p:guideLst>
    </p:cSldViewPr>
  </p:slideViewPr>
  <p:outlineViewPr>
    <p:cViewPr>
      <p:scale>
        <a:sx n="33" d="100"/>
        <a:sy n="33" d="100"/>
      </p:scale>
      <p:origin x="0" y="0"/>
    </p:cViewPr>
  </p:outlineViewPr>
  <p:notesTextViewPr>
    <p:cViewPr>
      <p:scale>
        <a:sx n="1" d="1"/>
        <a:sy n="1" d="1"/>
      </p:scale>
      <p:origin x="0" y="0"/>
    </p:cViewPr>
  </p:notesTextViewPr>
  <p:sorterViewPr showFormatting="0">
    <p:cViewPr>
      <p:scale>
        <a:sx n="121" d="100"/>
        <a:sy n="121" d="100"/>
      </p:scale>
      <p:origin x="0" y="-583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0" Type="http://schemas.openxmlformats.org/officeDocument/2006/relationships/commentAuthors" Target="commentAuthors.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notesMaster" Target="notesMasters/notesMaster1.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BD1301C4-D964-4ED3-A85C-191BFEBCD016}"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rPr>
              <a:t>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等线" panose="02010600030101010101" pitchFamily="2" charset="-122"/>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defRPr sz="1200" noProof="1">
                <a:latin typeface="等线" panose="02010600030101010101" pitchFamily="2" charset="-122"/>
                <a:ea typeface="等线"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2C9F90A-1C8D-41EE-B528-6CAE5CED18DE}" type="slidenum">
              <a:rPr kumimoji="0" lang="zh-CN" altLang="en-US" sz="1200" b="0" i="0" u="none" strike="noStrike" kern="1200" cap="none" spc="0" normalizeH="0" baseline="0" noProof="1">
                <a:ln>
                  <a:noFill/>
                </a:ln>
                <a:solidFill>
                  <a:schemeClr val="tx1"/>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1">
              <a:ln>
                <a:noFill/>
              </a:ln>
              <a:solidFill>
                <a:schemeClr val="tx1"/>
              </a:solidFill>
              <a:effectLst/>
              <a:uLnTx/>
              <a:uFillTx/>
              <a:latin typeface="等线" panose="02010600030101010101" pitchFamily="2" charset="-122"/>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等线" panose="02010600030101010101" pitchFamily="2" charset="-122"/>
      </a:defRPr>
    </a:lvl1pPr>
    <a:lvl2pPr marL="457200" algn="l" rtl="0" eaLnBrk="0" fontAlgn="base" hangingPunct="0">
      <a:spcBef>
        <a:spcPct val="30000"/>
      </a:spcBef>
      <a:spcAft>
        <a:spcPct val="0"/>
      </a:spcAft>
      <a:defRPr sz="1200" kern="1200">
        <a:solidFill>
          <a:schemeClr val="tx1"/>
        </a:solidFill>
        <a:latin typeface="+mn-lt"/>
        <a:ea typeface="+mn-ea"/>
        <a:cs typeface="等线" panose="02010600030101010101" pitchFamily="2" charset="-122"/>
      </a:defRPr>
    </a:lvl2pPr>
    <a:lvl3pPr marL="914400" algn="l" rtl="0" eaLnBrk="0" fontAlgn="base" hangingPunct="0">
      <a:spcBef>
        <a:spcPct val="30000"/>
      </a:spcBef>
      <a:spcAft>
        <a:spcPct val="0"/>
      </a:spcAft>
      <a:defRPr sz="1200" kern="1200">
        <a:solidFill>
          <a:schemeClr val="tx1"/>
        </a:solidFill>
        <a:latin typeface="+mn-lt"/>
        <a:ea typeface="+mn-ea"/>
        <a:cs typeface="等线" panose="02010600030101010101" pitchFamily="2" charset="-122"/>
      </a:defRPr>
    </a:lvl3pPr>
    <a:lvl4pPr marL="1371600" algn="l" rtl="0" eaLnBrk="0" fontAlgn="base" hangingPunct="0">
      <a:spcBef>
        <a:spcPct val="30000"/>
      </a:spcBef>
      <a:spcAft>
        <a:spcPct val="0"/>
      </a:spcAft>
      <a:defRPr sz="1200" kern="1200">
        <a:solidFill>
          <a:schemeClr val="tx1"/>
        </a:solidFill>
        <a:latin typeface="+mn-lt"/>
        <a:ea typeface="+mn-ea"/>
        <a:cs typeface="等线" panose="02010600030101010101" pitchFamily="2" charset="-122"/>
      </a:defRPr>
    </a:lvl4pPr>
    <a:lvl5pPr marL="1828800" algn="l" rtl="0" eaLnBrk="0" fontAlgn="base" hangingPunct="0">
      <a:spcBef>
        <a:spcPct val="30000"/>
      </a:spcBef>
      <a:spcAft>
        <a:spcPct val="0"/>
      </a:spcAft>
      <a:defRPr sz="1200" kern="1200">
        <a:solidFill>
          <a:schemeClr val="tx1"/>
        </a:solidFill>
        <a:latin typeface="+mn-lt"/>
        <a:ea typeface="+mn-ea"/>
        <a:cs typeface="等线" panose="02010600030101010101"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矩形 17"/>
          <p:cNvSpPr/>
          <p:nvPr/>
        </p:nvSpPr>
        <p:spPr>
          <a:xfrm>
            <a:off x="0" y="0"/>
            <a:ext cx="487363"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矩形 18"/>
          <p:cNvSpPr/>
          <p:nvPr/>
        </p:nvSpPr>
        <p:spPr>
          <a:xfrm>
            <a:off x="412750" y="681038"/>
            <a:ext cx="603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0" name="矩形 19"/>
          <p:cNvSpPr/>
          <p:nvPr/>
        </p:nvSpPr>
        <p:spPr>
          <a:xfrm>
            <a:off x="358775" y="681038"/>
            <a:ext cx="365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1" name="矩形 20"/>
          <p:cNvSpPr/>
          <p:nvPr/>
        </p:nvSpPr>
        <p:spPr>
          <a:xfrm>
            <a:off x="333375" y="681038"/>
            <a:ext cx="1270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矩形 21"/>
          <p:cNvSpPr/>
          <p:nvPr/>
        </p:nvSpPr>
        <p:spPr>
          <a:xfrm>
            <a:off x="295275" y="681038"/>
            <a:ext cx="1270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4" name="矩形 23"/>
          <p:cNvSpPr/>
          <p:nvPr/>
        </p:nvSpPr>
        <p:spPr>
          <a:xfrm>
            <a:off x="339725" y="5046663"/>
            <a:ext cx="984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矩形 24"/>
          <p:cNvSpPr/>
          <p:nvPr/>
        </p:nvSpPr>
        <p:spPr>
          <a:xfrm>
            <a:off x="339725" y="4797425"/>
            <a:ext cx="984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矩形 25"/>
          <p:cNvSpPr/>
          <p:nvPr/>
        </p:nvSpPr>
        <p:spPr>
          <a:xfrm>
            <a:off x="339725" y="4637088"/>
            <a:ext cx="98425" cy="13811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矩形 26"/>
          <p:cNvSpPr/>
          <p:nvPr/>
        </p:nvSpPr>
        <p:spPr>
          <a:xfrm>
            <a:off x="339725" y="4541838"/>
            <a:ext cx="98425" cy="74613"/>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8" name="标题 7"/>
          <p:cNvSpPr>
            <a:spLocks noGrp="1"/>
          </p:cNvSpPr>
          <p:nvPr>
            <p:ph type="ctrTitle"/>
          </p:nvPr>
        </p:nvSpPr>
        <p:spPr>
          <a:xfrm>
            <a:off x="1219200" y="4343400"/>
            <a:ext cx="10363200" cy="1975104"/>
          </a:xfrm>
        </p:spPr>
        <p:txBody>
          <a:bodyPr/>
          <a:lstStyle>
            <a:lvl1pPr marR="8890" algn="l">
              <a:defRPr sz="4000" b="1" cap="all" spc="0" baseline="0">
                <a:effectLst>
                  <a:reflection blurRad="12700" stA="34000" endA="740" endPos="53000" dir="5400000" sy="-100000" algn="bl" rotWithShape="0"/>
                </a:effectLst>
              </a:defRPr>
            </a:lvl1pPr>
          </a:lstStyle>
          <a:p>
            <a:r>
              <a:rPr lang="zh-CN" altLang="en-US" noProof="1" smtClean="0"/>
              <a:t>单击此处编辑母版标题样式</a:t>
            </a:r>
            <a:endParaRPr lang="en-US" noProof="1"/>
          </a:p>
        </p:txBody>
      </p:sp>
      <p:sp>
        <p:nvSpPr>
          <p:cNvPr id="9" name="副标题 8"/>
          <p:cNvSpPr>
            <a:spLocks noGrp="1"/>
          </p:cNvSpPr>
          <p:nvPr>
            <p:ph type="subTitle" idx="1"/>
          </p:nvPr>
        </p:nvSpPr>
        <p:spPr>
          <a:xfrm>
            <a:off x="1219200" y="2834640"/>
            <a:ext cx="103632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noProof="1" smtClean="0"/>
              <a:t>单击此处编辑母版副标题样式</a:t>
            </a:r>
            <a:endParaRPr lang="en-US" noProof="1"/>
          </a:p>
        </p:txBody>
      </p:sp>
      <p:sp>
        <p:nvSpPr>
          <p:cNvPr id="28" name="日期占位符 27"/>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366B338-092F-4559-B1C2-99C022589C38}"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9" name="页脚占位符 16"/>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30" name="灯片编号占位符 28"/>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96E9AF2-E9AE-46A5-824B-213081E0C211}"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641600" cy="5851525"/>
          </a:xfrm>
        </p:spPr>
        <p:txBody>
          <a:bodyPr vert="eaVert" anchor="ctr"/>
          <a:lstStyle/>
          <a:p>
            <a:r>
              <a:rPr lang="zh-CN" altLang="en-US" noProof="1" smtClean="0"/>
              <a:t>单击此处编辑母版标题样式</a:t>
            </a:r>
            <a:endParaRPr lang="en-US" noProof="1"/>
          </a:p>
        </p:txBody>
      </p:sp>
      <p:sp>
        <p:nvSpPr>
          <p:cNvPr id="3" name="竖排文字占位符 2"/>
          <p:cNvSpPr>
            <a:spLocks noGrp="1"/>
          </p:cNvSpPr>
          <p:nvPr>
            <p:ph type="body" orient="vert" idx="1"/>
          </p:nvPr>
        </p:nvSpPr>
        <p:spPr>
          <a:xfrm>
            <a:off x="812800" y="274639"/>
            <a:ext cx="78232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本讲内容&amp;金句">
    <p:bg>
      <p:bgPr>
        <a:solidFill>
          <a:srgbClr val="FFFFF5"/>
        </a:solidFill>
        <a:effectLst/>
      </p:bgPr>
    </p:bg>
    <p:spTree>
      <p:nvGrpSpPr>
        <p:cNvPr id="1" name=""/>
        <p:cNvGrpSpPr/>
        <p:nvPr/>
      </p:nvGrpSpPr>
      <p:grpSpPr>
        <a:xfrm>
          <a:off x="0" y="0"/>
          <a:ext cx="0" cy="0"/>
          <a:chOff x="0" y="0"/>
          <a:chExt cx="0" cy="0"/>
        </a:xfrm>
      </p:grpSpPr>
      <p:pic>
        <p:nvPicPr>
          <p:cNvPr id="9227" name="图片 17"/>
          <p:cNvPicPr>
            <a:picLocks noChangeAspect="1"/>
          </p:cNvPicPr>
          <p:nvPr userDrawn="1"/>
        </p:nvPicPr>
        <p:blipFill>
          <a:blip r:embed="rId2"/>
          <a:stretch>
            <a:fillRect/>
          </a:stretch>
        </p:blipFill>
        <p:spPr>
          <a:xfrm>
            <a:off x="1416050" y="0"/>
            <a:ext cx="10775950" cy="2873375"/>
          </a:xfrm>
          <a:prstGeom prst="rect">
            <a:avLst/>
          </a:prstGeom>
          <a:noFill/>
          <a:ln w="9525">
            <a:noFill/>
          </a:ln>
        </p:spPr>
      </p:pic>
      <p:pic>
        <p:nvPicPr>
          <p:cNvPr id="9228" name="图片 36"/>
          <p:cNvPicPr>
            <a:picLocks noChangeAspect="1"/>
          </p:cNvPicPr>
          <p:nvPr userDrawn="1"/>
        </p:nvPicPr>
        <p:blipFill>
          <a:blip r:embed="rId3"/>
          <a:srcRect l="247" t="-2" b="909"/>
          <a:stretch>
            <a:fillRect/>
          </a:stretch>
        </p:blipFill>
        <p:spPr>
          <a:xfrm>
            <a:off x="0" y="6165850"/>
            <a:ext cx="12192000" cy="692150"/>
          </a:xfrm>
          <a:prstGeom prst="rect">
            <a:avLst/>
          </a:prstGeom>
          <a:noFill/>
          <a:ln w="9525">
            <a:noFill/>
          </a:ln>
        </p:spPr>
      </p:pic>
      <p:pic>
        <p:nvPicPr>
          <p:cNvPr id="9229" name="图片 32" descr="图片包含 轮廓&#10;&#10;已生成高可信度的说明"/>
          <p:cNvPicPr>
            <a:picLocks noChangeAspect="1"/>
          </p:cNvPicPr>
          <p:nvPr userDrawn="1"/>
        </p:nvPicPr>
        <p:blipFill>
          <a:blip r:embed="rId4"/>
          <a:stretch>
            <a:fillRect/>
          </a:stretch>
        </p:blipFill>
        <p:spPr>
          <a:xfrm>
            <a:off x="0" y="0"/>
            <a:ext cx="3287713" cy="1441450"/>
          </a:xfrm>
          <a:prstGeom prst="rect">
            <a:avLst/>
          </a:prstGeom>
          <a:noFill/>
          <a:ln w="9525">
            <a:noFill/>
          </a:ln>
        </p:spPr>
      </p:pic>
      <p:sp>
        <p:nvSpPr>
          <p:cNvPr id="21"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4C0F446-19DB-4A25-A92B-DE0846FCD422}"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2"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4"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93762E4-7D70-4F59-B1C5-BE9FB2455991}"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页右">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pic>
        <p:nvPicPr>
          <p:cNvPr id="10251" name="图片 6"/>
          <p:cNvPicPr>
            <a:picLocks noChangeAspect="1"/>
          </p:cNvPicPr>
          <p:nvPr userDrawn="1"/>
        </p:nvPicPr>
        <p:blipFill>
          <a:blip r:embed="rId2"/>
          <a:stretch>
            <a:fillRect/>
          </a:stretch>
        </p:blipFill>
        <p:spPr>
          <a:xfrm>
            <a:off x="0" y="0"/>
            <a:ext cx="12217400" cy="6858000"/>
          </a:xfrm>
          <a:prstGeom prst="rect">
            <a:avLst/>
          </a:prstGeom>
          <a:noFill/>
          <a:ln w="9525">
            <a:noFill/>
          </a:ln>
        </p:spPr>
      </p:pic>
      <p:sp>
        <p:nvSpPr>
          <p:cNvPr id="19"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C3587BD-4956-436B-97B8-5DB49E056B2E}"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0"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1"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A03405D-6A41-452B-8192-145FF0C80EE0}"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页">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pic>
        <p:nvPicPr>
          <p:cNvPr id="11275" name="图片 6"/>
          <p:cNvPicPr>
            <a:picLocks noChangeAspect="1"/>
          </p:cNvPicPr>
          <p:nvPr userDrawn="1"/>
        </p:nvPicPr>
        <p:blipFill>
          <a:blip r:embed="rId2"/>
          <a:stretch>
            <a:fillRect/>
          </a:stretch>
        </p:blipFill>
        <p:spPr>
          <a:xfrm>
            <a:off x="0" y="0"/>
            <a:ext cx="12192000" cy="6858000"/>
          </a:xfrm>
          <a:prstGeom prst="rect">
            <a:avLst/>
          </a:prstGeom>
          <a:noFill/>
          <a:ln w="9525">
            <a:noFill/>
          </a:ln>
        </p:spPr>
      </p:pic>
      <p:sp>
        <p:nvSpPr>
          <p:cNvPr id="19"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1435CD8-C04D-45A2-9D4C-813BEA0A0C9E}"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0"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1"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3936620-253B-4AAE-AE04-8870B4F8716F}"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正文】一部分">
    <p:bg>
      <p:bgPr>
        <a:solidFill>
          <a:srgbClr val="FFFFF5"/>
        </a:solidFill>
        <a:effectLst/>
      </p:bgPr>
    </p:bg>
    <p:spTree>
      <p:nvGrpSpPr>
        <p:cNvPr id="1" name=""/>
        <p:cNvGrpSpPr/>
        <p:nvPr/>
      </p:nvGrpSpPr>
      <p:grpSpPr>
        <a:xfrm>
          <a:off x="0" y="0"/>
          <a:ext cx="0" cy="0"/>
          <a:chOff x="0" y="0"/>
          <a:chExt cx="0" cy="0"/>
        </a:xfrm>
      </p:grpSpPr>
      <p:sp>
        <p:nvSpPr>
          <p:cNvPr id="18" name="TextBox 2"/>
          <p:cNvSpPr txBox="1">
            <a:spLocks noChangeArrowheads="1"/>
          </p:cNvSpPr>
          <p:nvPr/>
        </p:nvSpPr>
        <p:spPr bwMode="auto">
          <a:xfrm>
            <a:off x="263525" y="104775"/>
            <a:ext cx="4127500" cy="307975"/>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一、立足时代之基、回答时代之问的科学理论</a:t>
            </a:r>
            <a:endPar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箭头连接符 79"/>
          <p:cNvCxnSpPr>
            <a:stCxn id="40" idx="3"/>
          </p:cNvCxnSpPr>
          <p:nvPr/>
        </p:nvCxnSpPr>
        <p:spPr bwMode="auto">
          <a:xfrm>
            <a:off x="4391025" y="258763"/>
            <a:ext cx="7466013" cy="1588"/>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0" name="文本框 41"/>
          <p:cNvSpPr txBox="1">
            <a:spLocks noChangeArrowheads="1"/>
          </p:cNvSpPr>
          <p:nvPr/>
        </p:nvSpPr>
        <p:spPr bwMode="auto">
          <a:xfrm>
            <a:off x="7900988" y="6445250"/>
            <a:ext cx="3389313" cy="276225"/>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200" b="1" i="0" u="none" strike="noStrike" kern="0" cap="none" spc="120" normalizeH="0" baseline="0" noProof="0" dirty="0">
                <a:ln>
                  <a:noFill/>
                </a:ln>
                <a:solidFill>
                  <a:schemeClr val="tx1">
                    <a:lumMod val="50000"/>
                    <a:lumOff val="50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习近平新时代中国特色社会主义思想三十讲</a:t>
            </a:r>
            <a:endParaRPr kumimoji="0" lang="zh-CN" altLang="en-US" sz="1200" b="1" i="0" u="none" strike="noStrike" kern="0" cap="none" spc="120" normalizeH="0" baseline="0" noProof="0" dirty="0">
              <a:ln>
                <a:noFill/>
              </a:ln>
              <a:solidFill>
                <a:schemeClr val="tx1">
                  <a:lumMod val="50000"/>
                  <a:lumOff val="50000"/>
                </a:schemeClr>
              </a:solidFill>
              <a:effectLst/>
              <a:uLnTx/>
              <a:uFillTx/>
              <a:latin typeface="华文行楷" panose="02010800040101010101" pitchFamily="2" charset="-122"/>
              <a:ea typeface="华文行楷" panose="02010800040101010101" pitchFamily="2" charset="-122"/>
              <a:cs typeface="+mn-cs"/>
              <a:sym typeface="Helvetica" pitchFamily="34" charset="0"/>
            </a:endParaRPr>
          </a:p>
        </p:txBody>
      </p:sp>
      <p:sp>
        <p:nvSpPr>
          <p:cNvPr id="21" name="矩形 20"/>
          <p:cNvSpPr>
            <a:spLocks noChangeArrowheads="1"/>
          </p:cNvSpPr>
          <p:nvPr/>
        </p:nvSpPr>
        <p:spPr bwMode="auto">
          <a:xfrm>
            <a:off x="11053763" y="6415088"/>
            <a:ext cx="1008063" cy="306388"/>
          </a:xfrm>
          <a:prstGeom prst="rect">
            <a:avLst/>
          </a:prstGeom>
          <a:noFill/>
          <a:ln>
            <a:noFill/>
          </a:ln>
        </p:spPr>
        <p:txBody>
          <a:bodyPr anchor="ctr">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C00000"/>
                </a:solidFill>
                <a:effectLst/>
                <a:uLnTx/>
                <a:uFillTx/>
                <a:latin typeface="华文行楷" panose="02010800040101010101" pitchFamily="2" charset="-122"/>
                <a:ea typeface="华文行楷" panose="02010800040101010101" pitchFamily="2" charset="-122"/>
                <a:cs typeface="+mn-cs"/>
                <a:sym typeface="Helvetica" pitchFamily="34" charset="0"/>
              </a:rPr>
              <a:t>第一讲</a:t>
            </a:r>
            <a:endParaRPr kumimoji="0" lang="zh-CN" altLang="en-US" sz="1400" b="0" i="0" u="none" strike="noStrike" kern="1200" cap="none" spc="0" normalizeH="0" baseline="0" noProof="0" dirty="0">
              <a:ln>
                <a:noFill/>
              </a:ln>
              <a:solidFill>
                <a:srgbClr val="C00000"/>
              </a:solidFill>
              <a:effectLst/>
              <a:uLnTx/>
              <a:uFillTx/>
              <a:latin typeface="Helvetica" pitchFamily="34" charset="0"/>
              <a:ea typeface="宋体" panose="02010600030101010101" pitchFamily="2" charset="-122"/>
              <a:cs typeface="+mn-cs"/>
              <a:sym typeface="Helvetica" pitchFamily="34" charset="0"/>
            </a:endParaRPr>
          </a:p>
        </p:txBody>
      </p:sp>
      <p:cxnSp>
        <p:nvCxnSpPr>
          <p:cNvPr id="22" name="直接连接符 21"/>
          <p:cNvCxnSpPr/>
          <p:nvPr/>
        </p:nvCxnSpPr>
        <p:spPr>
          <a:xfrm>
            <a:off x="341313" y="6583363"/>
            <a:ext cx="75120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BF998EF-0B8A-47A2-9763-D1B2B6D54457}"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5"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6"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171DCE8-28B7-42C7-A2BB-E4F02DD0C4BD}"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正文】1">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9145588" y="6408738"/>
            <a:ext cx="2884488" cy="319088"/>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rPr>
              <a:t>省级党委政府扶贫开发工作成效</a:t>
            </a:r>
            <a:endPar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连接符 18"/>
          <p:cNvCxnSpPr/>
          <p:nvPr/>
        </p:nvCxnSpPr>
        <p:spPr>
          <a:xfrm>
            <a:off x="341313" y="6583363"/>
            <a:ext cx="863917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2"/>
          <p:cNvSpPr txBox="1">
            <a:spLocks noChangeArrowheads="1"/>
          </p:cNvSpPr>
          <p:nvPr/>
        </p:nvSpPr>
        <p:spPr bwMode="auto">
          <a:xfrm>
            <a:off x="263525" y="165100"/>
            <a:ext cx="4346575" cy="382588"/>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1. </a:t>
            </a:r>
            <a:r>
              <a:rPr kumimoji="0" lang="zh-CN" altLang="en-US"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责任落实</a:t>
            </a: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--各级党委政府主体责任</a:t>
            </a:r>
            <a:endPar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p:nvPr/>
        </p:nvCxnSpPr>
        <p:spPr bwMode="auto">
          <a:xfrm>
            <a:off x="4643438" y="352425"/>
            <a:ext cx="7200900" cy="6350"/>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EA501E3-F2CE-4B24-917D-185784B0DDF9}"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4"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5"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5BD0A6F-DB16-4D8A-B387-C121478DA357}"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正文】1">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9145588" y="6408738"/>
            <a:ext cx="2884488" cy="319088"/>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rPr>
              <a:t>省级党委政府扶贫开发工作成效</a:t>
            </a:r>
            <a:endPar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连接符 18"/>
          <p:cNvCxnSpPr/>
          <p:nvPr/>
        </p:nvCxnSpPr>
        <p:spPr>
          <a:xfrm>
            <a:off x="341313" y="6583363"/>
            <a:ext cx="863917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2"/>
          <p:cNvSpPr txBox="1">
            <a:spLocks noChangeArrowheads="1"/>
          </p:cNvSpPr>
          <p:nvPr/>
        </p:nvSpPr>
        <p:spPr bwMode="auto">
          <a:xfrm>
            <a:off x="263525" y="165100"/>
            <a:ext cx="4892675" cy="382588"/>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1. </a:t>
            </a:r>
            <a:r>
              <a:rPr kumimoji="0" lang="zh-CN" altLang="en-US"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责任落实</a:t>
            </a: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--地方各级行业部门分工责任</a:t>
            </a:r>
            <a:endPar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p:nvPr/>
        </p:nvCxnSpPr>
        <p:spPr bwMode="auto">
          <a:xfrm>
            <a:off x="5114925" y="352425"/>
            <a:ext cx="6659563" cy="6350"/>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06EDFB4-ADB0-4379-9F74-9A6AAB26B45D}"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4"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5"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A307A16-5B15-41DF-BB5F-6B0F2BFAAC1C}"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正文】1">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9145588" y="6408738"/>
            <a:ext cx="2884488" cy="319088"/>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rPr>
              <a:t>省级党委政府扶贫开发工作成效</a:t>
            </a:r>
            <a:endPar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连接符 18"/>
          <p:cNvCxnSpPr/>
          <p:nvPr/>
        </p:nvCxnSpPr>
        <p:spPr>
          <a:xfrm>
            <a:off x="341313" y="6583363"/>
            <a:ext cx="863917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2"/>
          <p:cNvSpPr txBox="1">
            <a:spLocks noChangeArrowheads="1"/>
          </p:cNvSpPr>
          <p:nvPr/>
        </p:nvSpPr>
        <p:spPr bwMode="auto">
          <a:xfrm>
            <a:off x="263525" y="165100"/>
            <a:ext cx="4092575" cy="382588"/>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1. </a:t>
            </a:r>
            <a:r>
              <a:rPr kumimoji="0" lang="zh-CN" altLang="en-US"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责任落实</a:t>
            </a: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--驻村结对帮扶责任</a:t>
            </a:r>
            <a:endPar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p:nvPr/>
        </p:nvCxnSpPr>
        <p:spPr bwMode="auto">
          <a:xfrm>
            <a:off x="4208463" y="352425"/>
            <a:ext cx="7559675" cy="6350"/>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6E851EA-B086-4997-9693-AD01D8C1A656}"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4"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5"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C3277CF-E591-47E2-8A07-2574470E75E9}"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正文】三部分">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7900988" y="6445250"/>
            <a:ext cx="3389313" cy="276225"/>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200" b="1" i="0" u="none" strike="noStrike" kern="0" cap="none" spc="120" normalizeH="0" baseline="0" noProof="0" dirty="0">
                <a:ln>
                  <a:noFill/>
                </a:ln>
                <a:solidFill>
                  <a:schemeClr val="tx1">
                    <a:lumMod val="50000"/>
                    <a:lumOff val="50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习近平新时代中国特色社会主义思想三十讲</a:t>
            </a:r>
            <a:endParaRPr kumimoji="0" lang="zh-CN" altLang="en-US" sz="1200" b="1" i="0" u="none" strike="noStrike" kern="0" cap="none" spc="120" normalizeH="0" baseline="0" noProof="0" dirty="0">
              <a:ln>
                <a:noFill/>
              </a:ln>
              <a:solidFill>
                <a:schemeClr val="tx1">
                  <a:lumMod val="50000"/>
                  <a:lumOff val="50000"/>
                </a:schemeClr>
              </a:solidFill>
              <a:effectLst/>
              <a:uLnTx/>
              <a:uFillTx/>
              <a:latin typeface="华文行楷" panose="02010800040101010101" pitchFamily="2" charset="-122"/>
              <a:ea typeface="华文行楷" panose="02010800040101010101" pitchFamily="2" charset="-122"/>
              <a:cs typeface="+mn-cs"/>
              <a:sym typeface="Helvetica" pitchFamily="34" charset="0"/>
            </a:endParaRPr>
          </a:p>
        </p:txBody>
      </p:sp>
      <p:sp>
        <p:nvSpPr>
          <p:cNvPr id="19" name="矩形 18"/>
          <p:cNvSpPr>
            <a:spLocks noChangeArrowheads="1"/>
          </p:cNvSpPr>
          <p:nvPr/>
        </p:nvSpPr>
        <p:spPr bwMode="auto">
          <a:xfrm>
            <a:off x="11053763" y="6415088"/>
            <a:ext cx="1008063" cy="306388"/>
          </a:xfrm>
          <a:prstGeom prst="rect">
            <a:avLst/>
          </a:prstGeom>
          <a:noFill/>
          <a:ln>
            <a:noFill/>
          </a:ln>
        </p:spPr>
        <p:txBody>
          <a:bodyPr anchor="ctr">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C00000"/>
                </a:solidFill>
                <a:effectLst/>
                <a:uLnTx/>
                <a:uFillTx/>
                <a:latin typeface="华文行楷" panose="02010800040101010101" pitchFamily="2" charset="-122"/>
                <a:ea typeface="华文行楷" panose="02010800040101010101" pitchFamily="2" charset="-122"/>
                <a:cs typeface="+mn-cs"/>
                <a:sym typeface="Helvetica" pitchFamily="34" charset="0"/>
              </a:rPr>
              <a:t>第一讲</a:t>
            </a:r>
            <a:endParaRPr kumimoji="0" lang="zh-CN" altLang="en-US" sz="1400" b="0" i="0" u="none" strike="noStrike" kern="1200" cap="none" spc="0" normalizeH="0" baseline="0" noProof="0" dirty="0">
              <a:ln>
                <a:noFill/>
              </a:ln>
              <a:solidFill>
                <a:srgbClr val="C00000"/>
              </a:solidFill>
              <a:effectLst/>
              <a:uLnTx/>
              <a:uFillTx/>
              <a:latin typeface="Helvetica" pitchFamily="34" charset="0"/>
              <a:ea typeface="宋体" panose="02010600030101010101" pitchFamily="2" charset="-122"/>
              <a:cs typeface="+mn-cs"/>
              <a:sym typeface="Helvetica" pitchFamily="34" charset="0"/>
            </a:endParaRPr>
          </a:p>
        </p:txBody>
      </p:sp>
      <p:sp>
        <p:nvSpPr>
          <p:cNvPr id="20" name="TextBox 2"/>
          <p:cNvSpPr txBox="1">
            <a:spLocks noChangeArrowheads="1"/>
          </p:cNvSpPr>
          <p:nvPr/>
        </p:nvSpPr>
        <p:spPr bwMode="auto">
          <a:xfrm>
            <a:off x="263525" y="104775"/>
            <a:ext cx="4098925" cy="307975"/>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三、经过实践检验、富有实践伟力的强大武器</a:t>
            </a:r>
            <a:endPar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a:stCxn id="35" idx="3"/>
          </p:cNvCxnSpPr>
          <p:nvPr/>
        </p:nvCxnSpPr>
        <p:spPr bwMode="auto">
          <a:xfrm>
            <a:off x="4362450" y="258763"/>
            <a:ext cx="7494588" cy="1588"/>
          </a:xfrm>
          <a:prstGeom prst="straightConnector1">
            <a:avLst/>
          </a:prstGeom>
          <a:ln w="3175">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41313" y="6583363"/>
            <a:ext cx="7512050" cy="0"/>
          </a:xfrm>
          <a:prstGeom prst="line">
            <a:avLst/>
          </a:prstGeom>
          <a:ln>
            <a:solidFill>
              <a:srgbClr val="C90700"/>
            </a:solidFill>
          </a:ln>
        </p:spPr>
        <p:style>
          <a:lnRef idx="1">
            <a:schemeClr val="accent1"/>
          </a:lnRef>
          <a:fillRef idx="0">
            <a:schemeClr val="accent1"/>
          </a:fillRef>
          <a:effectRef idx="0">
            <a:schemeClr val="accent1"/>
          </a:effectRef>
          <a:fontRef idx="minor">
            <a:schemeClr val="tx1"/>
          </a:fontRef>
        </p:style>
      </p:cxnSp>
      <p:sp>
        <p:nvSpPr>
          <p:cNvPr id="24"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21B3344-36E3-4DCC-A3A8-AD80337CFDB6}"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5"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6"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EFEC8DF-0889-4389-9614-6E1E183B3B60}"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正文】四部分">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7900988" y="6445250"/>
            <a:ext cx="3389313" cy="276225"/>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200" b="1" i="0" u="none" strike="noStrike" kern="0" cap="none" spc="120" normalizeH="0" baseline="0" noProof="0" dirty="0">
                <a:ln>
                  <a:noFill/>
                </a:ln>
                <a:solidFill>
                  <a:schemeClr val="tx1">
                    <a:lumMod val="50000"/>
                    <a:lumOff val="50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习近平新时代中国特色社会主义思想三十讲</a:t>
            </a:r>
            <a:endParaRPr kumimoji="0" lang="zh-CN" altLang="en-US" sz="1200" b="1" i="0" u="none" strike="noStrike" kern="0" cap="none" spc="120" normalizeH="0" baseline="0" noProof="0" dirty="0">
              <a:ln>
                <a:noFill/>
              </a:ln>
              <a:solidFill>
                <a:schemeClr val="tx1">
                  <a:lumMod val="50000"/>
                  <a:lumOff val="50000"/>
                </a:schemeClr>
              </a:solidFill>
              <a:effectLst/>
              <a:uLnTx/>
              <a:uFillTx/>
              <a:latin typeface="华文行楷" panose="02010800040101010101" pitchFamily="2" charset="-122"/>
              <a:ea typeface="华文行楷" panose="02010800040101010101" pitchFamily="2" charset="-122"/>
              <a:cs typeface="+mn-cs"/>
              <a:sym typeface="Helvetica" pitchFamily="34" charset="0"/>
            </a:endParaRPr>
          </a:p>
        </p:txBody>
      </p:sp>
      <p:sp>
        <p:nvSpPr>
          <p:cNvPr id="19" name="矩形 18"/>
          <p:cNvSpPr>
            <a:spLocks noChangeArrowheads="1"/>
          </p:cNvSpPr>
          <p:nvPr/>
        </p:nvSpPr>
        <p:spPr bwMode="auto">
          <a:xfrm>
            <a:off x="11053763" y="6415088"/>
            <a:ext cx="1008063" cy="306388"/>
          </a:xfrm>
          <a:prstGeom prst="rect">
            <a:avLst/>
          </a:prstGeom>
          <a:noFill/>
          <a:ln>
            <a:noFill/>
          </a:ln>
        </p:spPr>
        <p:txBody>
          <a:bodyPr anchor="ctr">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C00000"/>
                </a:solidFill>
                <a:effectLst/>
                <a:uLnTx/>
                <a:uFillTx/>
                <a:latin typeface="华文行楷" panose="02010800040101010101" pitchFamily="2" charset="-122"/>
                <a:ea typeface="华文行楷" panose="02010800040101010101" pitchFamily="2" charset="-122"/>
                <a:cs typeface="+mn-cs"/>
                <a:sym typeface="Helvetica" pitchFamily="34" charset="0"/>
              </a:rPr>
              <a:t>第一讲</a:t>
            </a:r>
            <a:endParaRPr kumimoji="0" lang="zh-CN" altLang="en-US" sz="1400" b="0" i="0" u="none" strike="noStrike" kern="1200" cap="none" spc="0" normalizeH="0" baseline="0" noProof="0" dirty="0">
              <a:ln>
                <a:noFill/>
              </a:ln>
              <a:solidFill>
                <a:srgbClr val="C00000"/>
              </a:solidFill>
              <a:effectLst/>
              <a:uLnTx/>
              <a:uFillTx/>
              <a:latin typeface="Helvetica" pitchFamily="34" charset="0"/>
              <a:ea typeface="宋体" panose="02010600030101010101" pitchFamily="2" charset="-122"/>
              <a:cs typeface="+mn-cs"/>
              <a:sym typeface="Helvetica" pitchFamily="34" charset="0"/>
            </a:endParaRPr>
          </a:p>
        </p:txBody>
      </p:sp>
      <p:sp>
        <p:nvSpPr>
          <p:cNvPr id="20" name="TextBox 2"/>
          <p:cNvSpPr txBox="1">
            <a:spLocks noChangeArrowheads="1"/>
          </p:cNvSpPr>
          <p:nvPr/>
        </p:nvSpPr>
        <p:spPr bwMode="auto">
          <a:xfrm>
            <a:off x="263525" y="104775"/>
            <a:ext cx="4184650" cy="307975"/>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12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四、</a:t>
            </a:r>
            <a:r>
              <a:rPr kumimoji="0" lang="en-US" altLang="zh-CN"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21</a:t>
            </a:r>
            <a:r>
              <a:rPr kumimoji="0" lang="zh-CN" altLang="en-US" sz="1400" b="1" i="0" u="none" strike="noStrike" kern="0" cap="none" spc="12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世纪马克思主义、当代中国马克思主义</a:t>
            </a:r>
            <a:endParaRPr kumimoji="0" lang="zh-CN" altLang="en-US" sz="1400" b="1" i="0" u="none" strike="noStrike" kern="0" cap="none" spc="12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a:stCxn id="35" idx="3"/>
          </p:cNvCxnSpPr>
          <p:nvPr/>
        </p:nvCxnSpPr>
        <p:spPr bwMode="auto">
          <a:xfrm>
            <a:off x="4448175" y="258763"/>
            <a:ext cx="7408863" cy="1588"/>
          </a:xfrm>
          <a:prstGeom prst="straightConnector1">
            <a:avLst/>
          </a:prstGeom>
          <a:ln w="3175">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41313" y="6583363"/>
            <a:ext cx="75120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52EDE8B-65EB-4600-B48D-B1F13DC6D1F8}"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5"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6"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01A12CC7-496A-4129-A125-AFEC18C15B52}"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小结">
    <p:bg>
      <p:bgPr>
        <a:solidFill>
          <a:srgbClr val="FFFFF5"/>
        </a:solidFill>
        <a:effectLst/>
      </p:bgPr>
    </p:bg>
    <p:spTree>
      <p:nvGrpSpPr>
        <p:cNvPr id="1" name=""/>
        <p:cNvGrpSpPr/>
        <p:nvPr/>
      </p:nvGrpSpPr>
      <p:grpSpPr>
        <a:xfrm>
          <a:off x="0" y="0"/>
          <a:ext cx="0" cy="0"/>
          <a:chOff x="0" y="0"/>
          <a:chExt cx="0" cy="0"/>
        </a:xfrm>
      </p:grpSpPr>
      <p:pic>
        <p:nvPicPr>
          <p:cNvPr id="18443" name="图片 17"/>
          <p:cNvPicPr>
            <a:picLocks noChangeAspect="1"/>
          </p:cNvPicPr>
          <p:nvPr userDrawn="1"/>
        </p:nvPicPr>
        <p:blipFill>
          <a:blip r:embed="rId2"/>
          <a:stretch>
            <a:fillRect/>
          </a:stretch>
        </p:blipFill>
        <p:spPr>
          <a:xfrm>
            <a:off x="1416050" y="0"/>
            <a:ext cx="10775950" cy="2873375"/>
          </a:xfrm>
          <a:prstGeom prst="rect">
            <a:avLst/>
          </a:prstGeom>
          <a:noFill/>
          <a:ln w="9525">
            <a:noFill/>
          </a:ln>
        </p:spPr>
      </p:pic>
      <p:sp>
        <p:nvSpPr>
          <p:cNvPr id="19"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276299B-5F24-44DC-B7D6-EA9B2FB1CF5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0"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1"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997FECE-6A4E-48DE-96F4-D5F0BADEEDFB}"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矩形 17"/>
          <p:cNvSpPr/>
          <p:nvPr/>
        </p:nvSpPr>
        <p:spPr>
          <a:xfrm>
            <a:off x="0" y="0"/>
            <a:ext cx="487363"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矩形 18"/>
          <p:cNvSpPr/>
          <p:nvPr/>
        </p:nvSpPr>
        <p:spPr>
          <a:xfrm>
            <a:off x="412750" y="681038"/>
            <a:ext cx="603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0" name="矩形 19"/>
          <p:cNvSpPr/>
          <p:nvPr/>
        </p:nvSpPr>
        <p:spPr>
          <a:xfrm>
            <a:off x="358775" y="681038"/>
            <a:ext cx="365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1" name="矩形 20"/>
          <p:cNvSpPr/>
          <p:nvPr/>
        </p:nvSpPr>
        <p:spPr>
          <a:xfrm>
            <a:off x="333375" y="681038"/>
            <a:ext cx="1270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矩形 21"/>
          <p:cNvSpPr/>
          <p:nvPr/>
        </p:nvSpPr>
        <p:spPr>
          <a:xfrm>
            <a:off x="295275" y="681038"/>
            <a:ext cx="1270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4" name="矩形 23"/>
          <p:cNvSpPr/>
          <p:nvPr/>
        </p:nvSpPr>
        <p:spPr>
          <a:xfrm>
            <a:off x="339725" y="5046663"/>
            <a:ext cx="984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矩形 24"/>
          <p:cNvSpPr/>
          <p:nvPr/>
        </p:nvSpPr>
        <p:spPr>
          <a:xfrm>
            <a:off x="339725" y="4797425"/>
            <a:ext cx="984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矩形 25"/>
          <p:cNvSpPr/>
          <p:nvPr/>
        </p:nvSpPr>
        <p:spPr>
          <a:xfrm>
            <a:off x="339725" y="4637088"/>
            <a:ext cx="98425" cy="13811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矩形 26"/>
          <p:cNvSpPr/>
          <p:nvPr/>
        </p:nvSpPr>
        <p:spPr>
          <a:xfrm>
            <a:off x="339725" y="4541838"/>
            <a:ext cx="98425" cy="74613"/>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8" name="标题 7"/>
          <p:cNvSpPr>
            <a:spLocks noGrp="1"/>
          </p:cNvSpPr>
          <p:nvPr>
            <p:ph type="ctrTitle"/>
          </p:nvPr>
        </p:nvSpPr>
        <p:spPr>
          <a:xfrm>
            <a:off x="1219200" y="4343400"/>
            <a:ext cx="10363200" cy="1975104"/>
          </a:xfrm>
        </p:spPr>
        <p:txBody>
          <a:bodyPr/>
          <a:lstStyle>
            <a:lvl1pPr marR="8890" algn="l">
              <a:defRPr sz="4000" b="1" cap="all" spc="0" baseline="0">
                <a:effectLst>
                  <a:reflection blurRad="12700" stA="34000" endA="740" endPos="53000" dir="5400000" sy="-100000" algn="bl" rotWithShape="0"/>
                </a:effectLst>
              </a:defRPr>
            </a:lvl1pPr>
          </a:lstStyle>
          <a:p>
            <a:r>
              <a:rPr lang="zh-CN" altLang="en-US" noProof="1" smtClean="0"/>
              <a:t>单击此处编辑母版标题样式</a:t>
            </a:r>
            <a:endParaRPr lang="en-US" noProof="1"/>
          </a:p>
        </p:txBody>
      </p:sp>
      <p:sp>
        <p:nvSpPr>
          <p:cNvPr id="9" name="副标题 8"/>
          <p:cNvSpPr>
            <a:spLocks noGrp="1"/>
          </p:cNvSpPr>
          <p:nvPr>
            <p:ph type="subTitle" idx="1"/>
          </p:nvPr>
        </p:nvSpPr>
        <p:spPr>
          <a:xfrm>
            <a:off x="1219200" y="2834640"/>
            <a:ext cx="103632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noProof="1" smtClean="0"/>
              <a:t>单击此处编辑母版副标题样式</a:t>
            </a:r>
            <a:endParaRPr lang="en-US" noProof="1"/>
          </a:p>
        </p:txBody>
      </p:sp>
      <p:sp>
        <p:nvSpPr>
          <p:cNvPr id="28" name="日期占位符 27"/>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366B338-092F-4559-B1C2-99C022589C38}"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9" name="页脚占位符 16"/>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30" name="灯片编号占位符 28"/>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996E9AF2-E9AE-46A5-824B-213081E0C211}"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4107" name="任意多边形 17"/>
          <p:cNvSpPr/>
          <p:nvPr/>
        </p:nvSpPr>
        <p:spPr>
          <a:xfrm>
            <a:off x="6438900" y="1073150"/>
            <a:ext cx="5762625" cy="5791200"/>
          </a:xfrm>
          <a:custGeom>
            <a:avLst/>
            <a:gdLst>
              <a:gd name="txL" fmla="*/ 0 w 2736"/>
              <a:gd name="txT" fmla="*/ 0 h 3648"/>
              <a:gd name="txR" fmla="*/ 2736 w 2736"/>
              <a:gd name="txB" fmla="*/ 3648 h 3648"/>
            </a:gdLst>
            <a:ahLst/>
            <a:cxnLst>
              <a:cxn ang="0">
                <a:pos x="0" y="2147483646"/>
              </a:cxn>
              <a:cxn ang="0">
                <a:pos x="2147483646" y="2147483646"/>
              </a:cxn>
              <a:cxn ang="0">
                <a:pos x="2147483646" y="0"/>
              </a:cxn>
              <a:cxn ang="0">
                <a:pos x="2147483646" y="2147483646"/>
              </a:cxn>
              <a:cxn ang="0">
                <a:pos x="2147483646" y="2147483646"/>
              </a:cxn>
              <a:cxn ang="0">
                <a:pos x="2147483646" y="2147483646"/>
              </a:cxn>
              <a:cxn ang="0">
                <a:pos x="0" y="2147483646"/>
              </a:cxn>
            </a:cxnLst>
            <a:rect l="txL" t="txT" r="txR" b="txB"/>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solidFill>
              <a:schemeClr val="accent2">
                <a:alpha val="52940"/>
              </a:schemeClr>
            </a:solidFill>
            <a:prstDash val="solid"/>
            <a:round/>
            <a:headEnd type="none" w="med" len="med"/>
            <a:tailEnd type="none" w="med" len="med"/>
          </a:ln>
        </p:spPr>
        <p:txBody>
          <a:bodyPr/>
          <a:p>
            <a:endParaRPr lang="zh-CN" altLang="en-US"/>
          </a:p>
        </p:txBody>
      </p:sp>
      <p:sp>
        <p:nvSpPr>
          <p:cNvPr id="4108" name="任意多边形 18"/>
          <p:cNvSpPr/>
          <p:nvPr/>
        </p:nvSpPr>
        <p:spPr>
          <a:xfrm>
            <a:off x="498475" y="0"/>
            <a:ext cx="7353300" cy="6615113"/>
          </a:xfrm>
          <a:custGeom>
            <a:avLst/>
            <a:gdLst>
              <a:gd name="txL" fmla="*/ 0 w 3504"/>
              <a:gd name="txT" fmla="*/ 0 h 4128"/>
              <a:gd name="txR" fmla="*/ 3504 w 3504"/>
              <a:gd name="txB" fmla="*/ 4128 h 4128"/>
            </a:gdLst>
            <a:ahLst/>
            <a:cxnLst>
              <a:cxn ang="0">
                <a:pos x="0" y="2147483646"/>
              </a:cxn>
              <a:cxn ang="0">
                <a:pos x="0" y="2147483646"/>
              </a:cxn>
              <a:cxn ang="0">
                <a:pos x="2147483646" y="2147483646"/>
              </a:cxn>
              <a:cxn ang="0">
                <a:pos x="2147483646" y="0"/>
              </a:cxn>
              <a:cxn ang="0">
                <a:pos x="2147483646" y="0"/>
              </a:cxn>
              <a:cxn ang="0">
                <a:pos x="2147483646" y="2147483646"/>
              </a:cxn>
              <a:cxn ang="0">
                <a:pos x="0" y="2147483646"/>
              </a:cxn>
            </a:cxnLst>
            <a:rect l="txL" t="txT" r="txR" b="txB"/>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solidFill>
              <a:schemeClr val="accent2">
                <a:alpha val="52940"/>
              </a:schemeClr>
            </a:solidFill>
            <a:prstDash val="solid"/>
            <a:round/>
            <a:headEnd type="none" w="med" len="med"/>
            <a:tailEnd type="none" w="med" len="med"/>
          </a:ln>
        </p:spPr>
        <p:txBody>
          <a:bodyPr/>
          <a:p>
            <a:endParaRPr lang="zh-CN" altLang="en-US"/>
          </a:p>
        </p:txBody>
      </p:sp>
      <p:sp>
        <p:nvSpPr>
          <p:cNvPr id="20" name="任意多边形 19"/>
          <p:cNvSpPr/>
          <p:nvPr/>
        </p:nvSpPr>
        <p:spPr bwMode="auto">
          <a:xfrm rot="5236414">
            <a:off x="6635750" y="1285875"/>
            <a:ext cx="4114800" cy="1584325"/>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1" name="任意多边形 20"/>
          <p:cNvSpPr/>
          <p:nvPr/>
        </p:nvSpPr>
        <p:spPr bwMode="auto">
          <a:xfrm>
            <a:off x="7924800" y="0"/>
            <a:ext cx="36576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2" name="任意多边形 21"/>
          <p:cNvSpPr/>
          <p:nvPr/>
        </p:nvSpPr>
        <p:spPr bwMode="auto">
          <a:xfrm>
            <a:off x="7924800" y="4267200"/>
            <a:ext cx="42672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4" name="任意多边形 23"/>
          <p:cNvSpPr/>
          <p:nvPr/>
        </p:nvSpPr>
        <p:spPr bwMode="auto">
          <a:xfrm>
            <a:off x="7924800" y="0"/>
            <a:ext cx="18288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5" name="任意多边形 24"/>
          <p:cNvSpPr/>
          <p:nvPr/>
        </p:nvSpPr>
        <p:spPr bwMode="auto">
          <a:xfrm>
            <a:off x="7931150" y="4246563"/>
            <a:ext cx="2787650" cy="2611438"/>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6" name="任意多边形 25"/>
          <p:cNvSpPr/>
          <p:nvPr/>
        </p:nvSpPr>
        <p:spPr bwMode="auto">
          <a:xfrm>
            <a:off x="7924800" y="4267200"/>
            <a:ext cx="21336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7" name="任意多边形 26"/>
          <p:cNvSpPr/>
          <p:nvPr/>
        </p:nvSpPr>
        <p:spPr bwMode="auto">
          <a:xfrm>
            <a:off x="7924800" y="1371600"/>
            <a:ext cx="42672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8" name="任意多边形 27"/>
          <p:cNvSpPr/>
          <p:nvPr/>
        </p:nvSpPr>
        <p:spPr bwMode="auto">
          <a:xfrm>
            <a:off x="7924800" y="1752600"/>
            <a:ext cx="42672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9" name="任意多边形 28"/>
          <p:cNvSpPr/>
          <p:nvPr/>
        </p:nvSpPr>
        <p:spPr bwMode="auto">
          <a:xfrm>
            <a:off x="1320800" y="4267200"/>
            <a:ext cx="660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0" name="任意多边形 29"/>
          <p:cNvSpPr/>
          <p:nvPr/>
        </p:nvSpPr>
        <p:spPr bwMode="auto">
          <a:xfrm>
            <a:off x="711200" y="4267200"/>
            <a:ext cx="7112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1" name="任意多边形 30"/>
          <p:cNvSpPr/>
          <p:nvPr/>
        </p:nvSpPr>
        <p:spPr bwMode="auto">
          <a:xfrm>
            <a:off x="488950" y="2438400"/>
            <a:ext cx="75184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2" name="任意多边形 31"/>
          <p:cNvSpPr/>
          <p:nvPr/>
        </p:nvSpPr>
        <p:spPr bwMode="auto">
          <a:xfrm>
            <a:off x="488950" y="2133600"/>
            <a:ext cx="75184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3" name="任意多边形 32"/>
          <p:cNvSpPr/>
          <p:nvPr/>
        </p:nvSpPr>
        <p:spPr bwMode="auto">
          <a:xfrm>
            <a:off x="6096000" y="4267200"/>
            <a:ext cx="18288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4" name="矩形 33"/>
          <p:cNvSpPr/>
          <p:nvPr/>
        </p:nvSpPr>
        <p:spPr>
          <a:xfrm>
            <a:off x="484188" y="401638"/>
            <a:ext cx="11337925" cy="887413"/>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矩形 34"/>
          <p:cNvSpPr/>
          <p:nvPr/>
        </p:nvSpPr>
        <p:spPr>
          <a:xfrm flipH="1">
            <a:off x="495300" y="681038"/>
            <a:ext cx="365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6" name="矩形 35"/>
          <p:cNvSpPr/>
          <p:nvPr/>
        </p:nvSpPr>
        <p:spPr>
          <a:xfrm flipH="1">
            <a:off x="547688" y="681038"/>
            <a:ext cx="365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7" name="矩形 36"/>
          <p:cNvSpPr/>
          <p:nvPr/>
        </p:nvSpPr>
        <p:spPr>
          <a:xfrm flipH="1">
            <a:off x="598488" y="681038"/>
            <a:ext cx="111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矩形 37"/>
          <p:cNvSpPr/>
          <p:nvPr/>
        </p:nvSpPr>
        <p:spPr>
          <a:xfrm flipH="1">
            <a:off x="635000" y="681038"/>
            <a:ext cx="1270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9" name="矩形 38"/>
          <p:cNvSpPr/>
          <p:nvPr/>
        </p:nvSpPr>
        <p:spPr>
          <a:xfrm>
            <a:off x="666750" y="681038"/>
            <a:ext cx="492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 name="文本占位符 2"/>
          <p:cNvSpPr>
            <a:spLocks noGrp="1"/>
          </p:cNvSpPr>
          <p:nvPr>
            <p:ph type="body" idx="1"/>
          </p:nvPr>
        </p:nvSpPr>
        <p:spPr>
          <a:xfrm>
            <a:off x="942536" y="1351672"/>
            <a:ext cx="7624064" cy="977486"/>
          </a:xfrm>
        </p:spPr>
        <p:txBody>
          <a:bodyPr lIns="82296" bIns="0"/>
          <a:lstStyle>
            <a:lvl1pPr marL="54610"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noProof="1" smtClean="0"/>
              <a:t>单击此处编辑母版文本样式</a:t>
            </a:r>
            <a:endParaRPr lang="zh-CN" altLang="en-US" noProof="1" smtClean="0"/>
          </a:p>
        </p:txBody>
      </p:sp>
      <p:sp>
        <p:nvSpPr>
          <p:cNvPr id="2" name="标题 1"/>
          <p:cNvSpPr>
            <a:spLocks noGrp="1"/>
          </p:cNvSpPr>
          <p:nvPr>
            <p:ph type="title"/>
          </p:nvPr>
        </p:nvSpPr>
        <p:spPr>
          <a:xfrm>
            <a:off x="942536" y="512064"/>
            <a:ext cx="10875264" cy="777240"/>
          </a:xfrm>
        </p:spPr>
        <p:txBody>
          <a:bodyPr tIns="64008"/>
          <a:lstStyle>
            <a:lvl1pPr algn="l">
              <a:buNone/>
              <a:defRPr sz="3800" b="0" cap="none" spc="-150" baseline="0"/>
            </a:lvl1pPr>
          </a:lstStyle>
          <a:p>
            <a:r>
              <a:rPr lang="zh-CN" altLang="en-US" noProof="1" smtClean="0"/>
              <a:t>单击此处编辑母版标题样式</a:t>
            </a:r>
            <a:endParaRPr lang="en-US" noProof="1"/>
          </a:p>
        </p:txBody>
      </p:sp>
      <p:sp>
        <p:nvSpPr>
          <p:cNvPr id="40" name="日期占位符 3"/>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1FA2A52-A680-4112-9E13-0447F637BDB9}"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41" name="页脚占位符 4"/>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42" name="灯片编号占位符 5"/>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75FE954-7EC3-4A2C-B2A6-E8AEE241BCCA}"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showMasterSp="0">
  <p:cSld name="两栏内容">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512064"/>
            <a:ext cx="10972800" cy="914400"/>
          </a:xfrm>
        </p:spPr>
        <p:txBody>
          <a:bodyPr/>
          <a:lstStyle/>
          <a:p>
            <a:r>
              <a:rPr lang="zh-CN" altLang="en-US" noProof="1" smtClean="0"/>
              <a:t>单击此处编辑母版标题样式</a:t>
            </a:r>
            <a:endParaRPr lang="en-US" noProof="1"/>
          </a:p>
        </p:txBody>
      </p:sp>
      <p:sp>
        <p:nvSpPr>
          <p:cNvPr id="3" name="内容占位符 2"/>
          <p:cNvSpPr>
            <a:spLocks noGrp="1"/>
          </p:cNvSpPr>
          <p:nvPr>
            <p:ph sz="half" idx="1"/>
          </p:nvPr>
        </p:nvSpPr>
        <p:spPr>
          <a:xfrm>
            <a:off x="619125" y="1770502"/>
            <a:ext cx="5384800" cy="4525963"/>
          </a:xfrm>
        </p:spPr>
        <p:txBody>
          <a:bodyPr/>
          <a:lstStyle>
            <a:lvl1pPr>
              <a:defRPr sz="2800"/>
            </a:lvl1pPr>
            <a:lvl2pPr>
              <a:defRPr sz="2400"/>
            </a:lvl2pPr>
            <a:lvl3pPr>
              <a:defRPr sz="2000"/>
            </a:lvl3pPr>
            <a:lvl4pPr>
              <a:defRPr sz="1800"/>
            </a:lvl4pPr>
            <a:lvl5pPr>
              <a:defRPr sz="18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内容占位符 3"/>
          <p:cNvSpPr>
            <a:spLocks noGrp="1"/>
          </p:cNvSpPr>
          <p:nvPr>
            <p:ph sz="half" idx="2"/>
          </p:nvPr>
        </p:nvSpPr>
        <p:spPr>
          <a:xfrm>
            <a:off x="6207125" y="1770502"/>
            <a:ext cx="5384800" cy="4525963"/>
          </a:xfrm>
        </p:spPr>
        <p:txBody>
          <a:bodyPr/>
          <a:lstStyle>
            <a:lvl1pPr>
              <a:defRPr sz="2800"/>
            </a:lvl1pPr>
            <a:lvl2pPr>
              <a:defRPr sz="2400"/>
            </a:lvl2pPr>
            <a:lvl3pPr>
              <a:defRPr sz="2000"/>
            </a:lvl3pPr>
            <a:lvl4pPr>
              <a:defRPr sz="1800"/>
            </a:lvl4pPr>
            <a:lvl5pPr>
              <a:defRPr sz="18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18" name="日期占位符 4"/>
          <p:cNvSpPr>
            <a:spLocks noGrp="1"/>
          </p:cNvSpPr>
          <p:nvPr>
            <p:ph type="dt" sz="half" idx="1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714DC2A-FBDD-4307-A670-DF9AF4CF6479}"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19" name="页脚占位符 5"/>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0" name="灯片编号占位符 6"/>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6BB11B6-59D9-4E26-BC2B-4142ED7EE93D}"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showMasterSp="0">
  <p:cSld name="比较">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矩形 17"/>
          <p:cNvSpPr/>
          <p:nvPr/>
        </p:nvSpPr>
        <p:spPr>
          <a:xfrm>
            <a:off x="0" y="401638"/>
            <a:ext cx="11822113" cy="887413"/>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矩形 18"/>
          <p:cNvSpPr/>
          <p:nvPr/>
        </p:nvSpPr>
        <p:spPr>
          <a:xfrm>
            <a:off x="117475" y="681038"/>
            <a:ext cx="603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0" name="矩形 19"/>
          <p:cNvSpPr/>
          <p:nvPr/>
        </p:nvSpPr>
        <p:spPr>
          <a:xfrm>
            <a:off x="635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1" name="矩形 20"/>
          <p:cNvSpPr/>
          <p:nvPr/>
        </p:nvSpPr>
        <p:spPr>
          <a:xfrm>
            <a:off x="38100" y="681038"/>
            <a:ext cx="111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矩形 21"/>
          <p:cNvSpPr/>
          <p:nvPr/>
        </p:nvSpPr>
        <p:spPr>
          <a:xfrm>
            <a:off x="0" y="681038"/>
            <a:ext cx="1270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4" name="矩形 23"/>
          <p:cNvSpPr/>
          <p:nvPr/>
        </p:nvSpPr>
        <p:spPr>
          <a:xfrm flipH="1">
            <a:off x="200025"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5" name="矩形 24"/>
          <p:cNvSpPr/>
          <p:nvPr/>
        </p:nvSpPr>
        <p:spPr>
          <a:xfrm flipH="1">
            <a:off x="252413"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6" name="矩形 25"/>
          <p:cNvSpPr/>
          <p:nvPr/>
        </p:nvSpPr>
        <p:spPr>
          <a:xfrm flipH="1">
            <a:off x="301625" y="681038"/>
            <a:ext cx="1270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矩形 26"/>
          <p:cNvSpPr/>
          <p:nvPr/>
        </p:nvSpPr>
        <p:spPr>
          <a:xfrm flipH="1">
            <a:off x="339725" y="681038"/>
            <a:ext cx="1270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8" name="矩形 27"/>
          <p:cNvSpPr/>
          <p:nvPr/>
        </p:nvSpPr>
        <p:spPr>
          <a:xfrm>
            <a:off x="371475" y="681038"/>
            <a:ext cx="492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673099" y="512064"/>
            <a:ext cx="10363200" cy="914400"/>
          </a:xfrm>
        </p:spPr>
        <p:txBody>
          <a:bodyPr/>
          <a:lstStyle>
            <a:lvl1pPr>
              <a:defRPr sz="4000"/>
            </a:lvl1pPr>
          </a:lstStyle>
          <a:p>
            <a:r>
              <a:rPr lang="zh-CN" altLang="en-US" noProof="1" smtClean="0"/>
              <a:t>单击此处编辑母版标题样式</a:t>
            </a:r>
            <a:endParaRPr lang="en-US" noProof="1"/>
          </a:p>
        </p:txBody>
      </p:sp>
      <p:sp>
        <p:nvSpPr>
          <p:cNvPr id="3" name="文本占位符 2"/>
          <p:cNvSpPr>
            <a:spLocks noGrp="1"/>
          </p:cNvSpPr>
          <p:nvPr>
            <p:ph type="body" idx="1"/>
          </p:nvPr>
        </p:nvSpPr>
        <p:spPr>
          <a:xfrm>
            <a:off x="609600" y="1809750"/>
            <a:ext cx="5386917" cy="639762"/>
          </a:xfrm>
        </p:spPr>
        <p:txBody>
          <a:bodyPr anchor="ctr"/>
          <a:lstStyle>
            <a:lvl1pPr marL="73025"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noProof="1" smtClean="0"/>
              <a:t>单击此处编辑母版文本样式</a:t>
            </a:r>
            <a:endParaRPr lang="zh-CN" altLang="en-US" noProof="1" smtClean="0"/>
          </a:p>
        </p:txBody>
      </p:sp>
      <p:sp>
        <p:nvSpPr>
          <p:cNvPr id="4" name="文本占位符 3"/>
          <p:cNvSpPr>
            <a:spLocks noGrp="1"/>
          </p:cNvSpPr>
          <p:nvPr>
            <p:ph type="body" sz="half" idx="3"/>
          </p:nvPr>
        </p:nvSpPr>
        <p:spPr>
          <a:xfrm>
            <a:off x="6193368" y="1809750"/>
            <a:ext cx="5389033" cy="639762"/>
          </a:xfrm>
        </p:spPr>
        <p:txBody>
          <a:bodyPr anchor="ctr"/>
          <a:lstStyle>
            <a:lvl1pPr marL="73025"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noProof="1" smtClean="0"/>
              <a:t>单击此处编辑母版文本样式</a:t>
            </a:r>
            <a:endParaRPr lang="zh-CN" altLang="en-US" noProof="1" smtClean="0"/>
          </a:p>
        </p:txBody>
      </p:sp>
      <p:sp>
        <p:nvSpPr>
          <p:cNvPr id="5" name="内容占位符 4"/>
          <p:cNvSpPr>
            <a:spLocks noGrp="1"/>
          </p:cNvSpPr>
          <p:nvPr>
            <p:ph sz="quarter" idx="2"/>
          </p:nvPr>
        </p:nvSpPr>
        <p:spPr>
          <a:xfrm>
            <a:off x="609600" y="2459037"/>
            <a:ext cx="5386917" cy="3959352"/>
          </a:xfrm>
        </p:spPr>
        <p:txBody>
          <a:bodyPr/>
          <a:lstStyle>
            <a:lvl1pPr>
              <a:defRPr sz="2400"/>
            </a:lvl1pPr>
            <a:lvl2pPr>
              <a:defRPr sz="2000"/>
            </a:lvl2pPr>
            <a:lvl3pPr>
              <a:defRPr sz="1800"/>
            </a:lvl3pPr>
            <a:lvl4pPr>
              <a:defRPr sz="1600"/>
            </a:lvl4pPr>
            <a:lvl5pPr>
              <a:defRPr sz="16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6" name="内容占位符 5"/>
          <p:cNvSpPr>
            <a:spLocks noGrp="1"/>
          </p:cNvSpPr>
          <p:nvPr>
            <p:ph sz="quarter" idx="4"/>
          </p:nvPr>
        </p:nvSpPr>
        <p:spPr>
          <a:xfrm>
            <a:off x="6193368" y="2459037"/>
            <a:ext cx="5389033" cy="3959352"/>
          </a:xfrm>
        </p:spPr>
        <p:txBody>
          <a:bodyPr/>
          <a:lstStyle>
            <a:lvl1pPr>
              <a:defRPr sz="2400"/>
            </a:lvl1pPr>
            <a:lvl2pPr>
              <a:defRPr sz="2000"/>
            </a:lvl2pPr>
            <a:lvl3pPr>
              <a:defRPr sz="1800"/>
            </a:lvl3pPr>
            <a:lvl4pPr>
              <a:defRPr sz="1600"/>
            </a:lvl4pPr>
            <a:lvl5pPr>
              <a:defRPr sz="16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29" name="日期占位符 6"/>
          <p:cNvSpPr>
            <a:spLocks noGrp="1"/>
          </p:cNvSpPr>
          <p:nvPr>
            <p:ph type="dt" sz="half" idx="1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B7EDBD-634B-4050-A985-9D6A81B2BD8E}"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30" name="页脚占位符 7"/>
          <p:cNvSpPr>
            <a:spLocks noGrp="1"/>
          </p:cNvSpPr>
          <p:nvPr>
            <p:ph type="ftr" sz="quarter" idx="1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31" name="灯片编号占位符 8"/>
          <p:cNvSpPr>
            <a:spLocks noGrp="1"/>
          </p:cNvSpPr>
          <p:nvPr>
            <p:ph type="sldNum" sz="quarter" idx="1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4EB2AD3-4808-418B-A82B-6D5B717512A4}"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19200" y="512064"/>
            <a:ext cx="10363200" cy="914400"/>
          </a:xfrm>
        </p:spPr>
        <p:txBody>
          <a:bodyPr/>
          <a:lstStyle>
            <a:lvl1pPr>
              <a:defRPr sz="4000" cap="none" baseline="0"/>
            </a:lvl1pPr>
          </a:lstStyle>
          <a:p>
            <a:r>
              <a:rPr lang="zh-CN" altLang="en-US" noProof="1" smtClean="0"/>
              <a:t>单击此处编辑母版标题样式</a:t>
            </a:r>
            <a:endParaRPr lang="en-US"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showMasterSp="0">
  <p:cSld name="空白">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3436625-F908-4197-9C9A-703ECB96F12F}"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19"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0"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DB8199C-2E1E-4B94-90E1-ACC84879545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273050"/>
            <a:ext cx="10972800" cy="1162050"/>
          </a:xfrm>
        </p:spPr>
        <p:txBody>
          <a:bodyPr anchor="ctr"/>
          <a:lstStyle>
            <a:lvl1pPr algn="l">
              <a:buNone/>
              <a:defRPr sz="3600" b="0"/>
            </a:lvl1pPr>
          </a:lstStyle>
          <a:p>
            <a:r>
              <a:rPr lang="zh-CN" altLang="en-US" noProof="1" smtClean="0"/>
              <a:t>单击此处编辑母版标题样式</a:t>
            </a:r>
            <a:endParaRPr lang="en-US" noProof="1"/>
          </a:p>
        </p:txBody>
      </p:sp>
      <p:sp>
        <p:nvSpPr>
          <p:cNvPr id="3" name="文本占位符 2"/>
          <p:cNvSpPr>
            <a:spLocks noGrp="1"/>
          </p:cNvSpPr>
          <p:nvPr>
            <p:ph type="body" idx="2"/>
          </p:nvPr>
        </p:nvSpPr>
        <p:spPr>
          <a:xfrm>
            <a:off x="914400" y="1435100"/>
            <a:ext cx="3352800" cy="4572000"/>
          </a:xfrm>
        </p:spPr>
        <p:txBody>
          <a:bodyPr/>
          <a:lstStyle>
            <a:lvl1pPr marL="54610" indent="0">
              <a:buNone/>
              <a:defRPr sz="1800"/>
            </a:lvl1pPr>
            <a:lvl2pPr>
              <a:buNone/>
              <a:defRPr sz="1200"/>
            </a:lvl2pPr>
            <a:lvl3pPr>
              <a:buNone/>
              <a:defRPr sz="1000"/>
            </a:lvl3pPr>
            <a:lvl4pPr>
              <a:buNone/>
              <a:defRPr sz="900"/>
            </a:lvl4pPr>
            <a:lvl5pPr>
              <a:buNone/>
              <a:defRPr sz="900"/>
            </a:lvl5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1"/>
          </p:nvPr>
        </p:nvSpPr>
        <p:spPr>
          <a:xfrm>
            <a:off x="4572000" y="1435100"/>
            <a:ext cx="7315200" cy="4572000"/>
          </a:xfrm>
        </p:spPr>
        <p:txBody>
          <a:bodyPr/>
          <a:lstStyle>
            <a:lvl1pPr>
              <a:defRPr sz="3200"/>
            </a:lvl1pPr>
            <a:lvl2pPr>
              <a:defRPr sz="2800"/>
            </a:lvl2pPr>
            <a:lvl3pPr>
              <a:defRPr sz="2400"/>
            </a:lvl3pPr>
            <a:lvl4pPr>
              <a:defRPr sz="2000"/>
            </a:lvl4pPr>
            <a:lvl5pPr>
              <a:defRPr sz="20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4107" name="任意多边形 17"/>
          <p:cNvSpPr/>
          <p:nvPr/>
        </p:nvSpPr>
        <p:spPr>
          <a:xfrm>
            <a:off x="6438900" y="1073150"/>
            <a:ext cx="5762625" cy="5791200"/>
          </a:xfrm>
          <a:custGeom>
            <a:avLst/>
            <a:gdLst>
              <a:gd name="txL" fmla="*/ 0 w 2736"/>
              <a:gd name="txT" fmla="*/ 0 h 3648"/>
              <a:gd name="txR" fmla="*/ 2736 w 2736"/>
              <a:gd name="txB" fmla="*/ 3648 h 3648"/>
            </a:gdLst>
            <a:ahLst/>
            <a:cxnLst>
              <a:cxn ang="0">
                <a:pos x="0" y="2147483646"/>
              </a:cxn>
              <a:cxn ang="0">
                <a:pos x="2147483646" y="2147483646"/>
              </a:cxn>
              <a:cxn ang="0">
                <a:pos x="2147483646" y="0"/>
              </a:cxn>
              <a:cxn ang="0">
                <a:pos x="2147483646" y="2147483646"/>
              </a:cxn>
              <a:cxn ang="0">
                <a:pos x="2147483646" y="2147483646"/>
              </a:cxn>
              <a:cxn ang="0">
                <a:pos x="2147483646" y="2147483646"/>
              </a:cxn>
              <a:cxn ang="0">
                <a:pos x="0" y="2147483646"/>
              </a:cxn>
            </a:cxnLst>
            <a:rect l="txL" t="txT" r="txR" b="txB"/>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solidFill>
              <a:schemeClr val="accent2">
                <a:alpha val="52940"/>
              </a:schemeClr>
            </a:solidFill>
            <a:prstDash val="solid"/>
            <a:round/>
            <a:headEnd type="none" w="med" len="med"/>
            <a:tailEnd type="none" w="med" len="med"/>
          </a:ln>
        </p:spPr>
        <p:txBody>
          <a:bodyPr/>
          <a:p>
            <a:endParaRPr lang="zh-CN" altLang="en-US"/>
          </a:p>
        </p:txBody>
      </p:sp>
      <p:sp>
        <p:nvSpPr>
          <p:cNvPr id="4108" name="任意多边形 18"/>
          <p:cNvSpPr/>
          <p:nvPr/>
        </p:nvSpPr>
        <p:spPr>
          <a:xfrm>
            <a:off x="498475" y="0"/>
            <a:ext cx="7353300" cy="6615113"/>
          </a:xfrm>
          <a:custGeom>
            <a:avLst/>
            <a:gdLst>
              <a:gd name="txL" fmla="*/ 0 w 3504"/>
              <a:gd name="txT" fmla="*/ 0 h 4128"/>
              <a:gd name="txR" fmla="*/ 3504 w 3504"/>
              <a:gd name="txB" fmla="*/ 4128 h 4128"/>
            </a:gdLst>
            <a:ahLst/>
            <a:cxnLst>
              <a:cxn ang="0">
                <a:pos x="0" y="2147483646"/>
              </a:cxn>
              <a:cxn ang="0">
                <a:pos x="0" y="2147483646"/>
              </a:cxn>
              <a:cxn ang="0">
                <a:pos x="2147483646" y="2147483646"/>
              </a:cxn>
              <a:cxn ang="0">
                <a:pos x="2147483646" y="0"/>
              </a:cxn>
              <a:cxn ang="0">
                <a:pos x="2147483646" y="0"/>
              </a:cxn>
              <a:cxn ang="0">
                <a:pos x="2147483646" y="2147483646"/>
              </a:cxn>
              <a:cxn ang="0">
                <a:pos x="0" y="2147483646"/>
              </a:cxn>
            </a:cxnLst>
            <a:rect l="txL" t="txT" r="txR" b="txB"/>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solidFill>
              <a:schemeClr val="accent2">
                <a:alpha val="52940"/>
              </a:schemeClr>
            </a:solidFill>
            <a:prstDash val="solid"/>
            <a:round/>
            <a:headEnd type="none" w="med" len="med"/>
            <a:tailEnd type="none" w="med" len="med"/>
          </a:ln>
        </p:spPr>
        <p:txBody>
          <a:bodyPr/>
          <a:p>
            <a:endParaRPr lang="zh-CN" altLang="en-US"/>
          </a:p>
        </p:txBody>
      </p:sp>
      <p:sp>
        <p:nvSpPr>
          <p:cNvPr id="20" name="任意多边形 19"/>
          <p:cNvSpPr/>
          <p:nvPr/>
        </p:nvSpPr>
        <p:spPr bwMode="auto">
          <a:xfrm rot="5236414">
            <a:off x="6635750" y="1285875"/>
            <a:ext cx="4114800" cy="1584325"/>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1" name="任意多边形 20"/>
          <p:cNvSpPr/>
          <p:nvPr/>
        </p:nvSpPr>
        <p:spPr bwMode="auto">
          <a:xfrm>
            <a:off x="7924800" y="0"/>
            <a:ext cx="36576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2" name="任意多边形 21"/>
          <p:cNvSpPr/>
          <p:nvPr/>
        </p:nvSpPr>
        <p:spPr bwMode="auto">
          <a:xfrm>
            <a:off x="7924800" y="4267200"/>
            <a:ext cx="42672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4" name="任意多边形 23"/>
          <p:cNvSpPr/>
          <p:nvPr/>
        </p:nvSpPr>
        <p:spPr bwMode="auto">
          <a:xfrm>
            <a:off x="7924800" y="0"/>
            <a:ext cx="18288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5" name="任意多边形 24"/>
          <p:cNvSpPr/>
          <p:nvPr/>
        </p:nvSpPr>
        <p:spPr bwMode="auto">
          <a:xfrm>
            <a:off x="7931150" y="4246563"/>
            <a:ext cx="2787650" cy="2611438"/>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6" name="任意多边形 25"/>
          <p:cNvSpPr/>
          <p:nvPr/>
        </p:nvSpPr>
        <p:spPr bwMode="auto">
          <a:xfrm>
            <a:off x="7924800" y="4267200"/>
            <a:ext cx="21336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7" name="任意多边形 26"/>
          <p:cNvSpPr/>
          <p:nvPr/>
        </p:nvSpPr>
        <p:spPr bwMode="auto">
          <a:xfrm>
            <a:off x="7924800" y="1371600"/>
            <a:ext cx="42672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8" name="任意多边形 27"/>
          <p:cNvSpPr/>
          <p:nvPr/>
        </p:nvSpPr>
        <p:spPr bwMode="auto">
          <a:xfrm>
            <a:off x="7924800" y="1752600"/>
            <a:ext cx="42672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9" name="任意多边形 28"/>
          <p:cNvSpPr/>
          <p:nvPr/>
        </p:nvSpPr>
        <p:spPr bwMode="auto">
          <a:xfrm>
            <a:off x="1320800" y="4267200"/>
            <a:ext cx="660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0" name="任意多边形 29"/>
          <p:cNvSpPr/>
          <p:nvPr/>
        </p:nvSpPr>
        <p:spPr bwMode="auto">
          <a:xfrm>
            <a:off x="711200" y="4267200"/>
            <a:ext cx="7112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1" name="任意多边形 30"/>
          <p:cNvSpPr/>
          <p:nvPr/>
        </p:nvSpPr>
        <p:spPr bwMode="auto">
          <a:xfrm>
            <a:off x="488950" y="2438400"/>
            <a:ext cx="75184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2" name="任意多边形 31"/>
          <p:cNvSpPr/>
          <p:nvPr/>
        </p:nvSpPr>
        <p:spPr bwMode="auto">
          <a:xfrm>
            <a:off x="488950" y="2133600"/>
            <a:ext cx="75184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3" name="任意多边形 32"/>
          <p:cNvSpPr/>
          <p:nvPr/>
        </p:nvSpPr>
        <p:spPr bwMode="auto">
          <a:xfrm>
            <a:off x="6096000" y="4267200"/>
            <a:ext cx="18288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4" name="矩形 33"/>
          <p:cNvSpPr/>
          <p:nvPr/>
        </p:nvSpPr>
        <p:spPr>
          <a:xfrm>
            <a:off x="484188" y="401638"/>
            <a:ext cx="11337925" cy="887413"/>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矩形 34"/>
          <p:cNvSpPr/>
          <p:nvPr/>
        </p:nvSpPr>
        <p:spPr>
          <a:xfrm flipH="1">
            <a:off x="495300" y="681038"/>
            <a:ext cx="365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6" name="矩形 35"/>
          <p:cNvSpPr/>
          <p:nvPr/>
        </p:nvSpPr>
        <p:spPr>
          <a:xfrm flipH="1">
            <a:off x="547688" y="681038"/>
            <a:ext cx="365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7" name="矩形 36"/>
          <p:cNvSpPr/>
          <p:nvPr/>
        </p:nvSpPr>
        <p:spPr>
          <a:xfrm flipH="1">
            <a:off x="598488" y="681038"/>
            <a:ext cx="111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矩形 37"/>
          <p:cNvSpPr/>
          <p:nvPr/>
        </p:nvSpPr>
        <p:spPr>
          <a:xfrm flipH="1">
            <a:off x="635000" y="681038"/>
            <a:ext cx="1270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9" name="矩形 38"/>
          <p:cNvSpPr/>
          <p:nvPr/>
        </p:nvSpPr>
        <p:spPr>
          <a:xfrm>
            <a:off x="666750" y="681038"/>
            <a:ext cx="49213"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 name="文本占位符 2"/>
          <p:cNvSpPr>
            <a:spLocks noGrp="1"/>
          </p:cNvSpPr>
          <p:nvPr>
            <p:ph type="body" idx="1"/>
          </p:nvPr>
        </p:nvSpPr>
        <p:spPr>
          <a:xfrm>
            <a:off x="942536" y="1351672"/>
            <a:ext cx="7624064" cy="977486"/>
          </a:xfrm>
        </p:spPr>
        <p:txBody>
          <a:bodyPr lIns="82296" bIns="0"/>
          <a:lstStyle>
            <a:lvl1pPr marL="54610"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noProof="1" smtClean="0"/>
              <a:t>单击此处编辑母版文本样式</a:t>
            </a:r>
            <a:endParaRPr lang="zh-CN" altLang="en-US" noProof="1" smtClean="0"/>
          </a:p>
        </p:txBody>
      </p:sp>
      <p:sp>
        <p:nvSpPr>
          <p:cNvPr id="2" name="标题 1"/>
          <p:cNvSpPr>
            <a:spLocks noGrp="1"/>
          </p:cNvSpPr>
          <p:nvPr>
            <p:ph type="title"/>
          </p:nvPr>
        </p:nvSpPr>
        <p:spPr>
          <a:xfrm>
            <a:off x="942536" y="512064"/>
            <a:ext cx="10875264" cy="777240"/>
          </a:xfrm>
        </p:spPr>
        <p:txBody>
          <a:bodyPr tIns="64008"/>
          <a:lstStyle>
            <a:lvl1pPr algn="l">
              <a:buNone/>
              <a:defRPr sz="3800" b="0" cap="none" spc="-150" baseline="0"/>
            </a:lvl1pPr>
          </a:lstStyle>
          <a:p>
            <a:r>
              <a:rPr lang="zh-CN" altLang="en-US" noProof="1" smtClean="0"/>
              <a:t>单击此处编辑母版标题样式</a:t>
            </a:r>
            <a:endParaRPr lang="en-US" noProof="1"/>
          </a:p>
        </p:txBody>
      </p:sp>
      <p:sp>
        <p:nvSpPr>
          <p:cNvPr id="40" name="日期占位符 3"/>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1FA2A52-A680-4112-9E13-0447F637BDB9}"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41" name="页脚占位符 4"/>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42" name="灯片编号占位符 5"/>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75FE954-7EC3-4A2C-B2A6-E8AEE241BCCA}"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矩形 17"/>
          <p:cNvSpPr/>
          <p:nvPr/>
        </p:nvSpPr>
        <p:spPr>
          <a:xfrm>
            <a:off x="490538" y="0"/>
            <a:ext cx="1170463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9" name="直接连接符 18"/>
          <p:cNvCxnSpPr/>
          <p:nvPr/>
        </p:nvCxnSpPr>
        <p:spPr>
          <a:xfrm flipV="1">
            <a:off x="484188" y="1884363"/>
            <a:ext cx="11710988"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8205" name="组合 19"/>
          <p:cNvGrpSpPr/>
          <p:nvPr/>
        </p:nvGrpSpPr>
        <p:grpSpPr>
          <a:xfrm rot="5400000">
            <a:off x="11376025" y="1196975"/>
            <a:ext cx="130175" cy="171450"/>
            <a:chOff x="6668087" y="1297746"/>
            <a:chExt cx="161840" cy="156602"/>
          </a:xfrm>
        </p:grpSpPr>
        <p:cxnSp>
          <p:nvCxnSpPr>
            <p:cNvPr id="21" name="直接连接符 20"/>
            <p:cNvCxnSpPr/>
            <p:nvPr/>
          </p:nvCxnSpPr>
          <p:spPr>
            <a:xfrm rot="16200000">
              <a:off x="6664320" y="1321813"/>
              <a:ext cx="88452" cy="80919"/>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直接连接符 21"/>
            <p:cNvCxnSpPr/>
            <p:nvPr/>
          </p:nvCxnSpPr>
          <p:spPr>
            <a:xfrm rot="16200000" flipV="1">
              <a:off x="6685931" y="1411572"/>
              <a:ext cx="126151"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直接连接符 23"/>
            <p:cNvCxnSpPr/>
            <p:nvPr/>
          </p:nvCxnSpPr>
          <p:spPr>
            <a:xfrm rot="5400000" flipH="1">
              <a:off x="6745240" y="1321812"/>
              <a:ext cx="88452" cy="80921"/>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206" name="组合 25"/>
          <p:cNvGrpSpPr/>
          <p:nvPr/>
        </p:nvGrpSpPr>
        <p:grpSpPr>
          <a:xfrm rot="5400000">
            <a:off x="11579225" y="1349375"/>
            <a:ext cx="130175" cy="171450"/>
            <a:chOff x="6668087" y="1297746"/>
            <a:chExt cx="161840" cy="156602"/>
          </a:xfrm>
        </p:grpSpPr>
        <p:cxnSp>
          <p:nvCxnSpPr>
            <p:cNvPr id="26" name="直接连接符 25"/>
            <p:cNvCxnSpPr/>
            <p:nvPr/>
          </p:nvCxnSpPr>
          <p:spPr>
            <a:xfrm rot="16200000">
              <a:off x="6664320" y="1321813"/>
              <a:ext cx="88452" cy="80919"/>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直接连接符 26"/>
            <p:cNvCxnSpPr/>
            <p:nvPr/>
          </p:nvCxnSpPr>
          <p:spPr>
            <a:xfrm rot="16200000" flipV="1">
              <a:off x="6685931" y="1411572"/>
              <a:ext cx="126151"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直接连接符 27"/>
            <p:cNvCxnSpPr/>
            <p:nvPr/>
          </p:nvCxnSpPr>
          <p:spPr>
            <a:xfrm rot="5400000" flipH="1">
              <a:off x="6745240" y="1321812"/>
              <a:ext cx="88452" cy="80921"/>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207" name="组合 29"/>
          <p:cNvGrpSpPr/>
          <p:nvPr/>
        </p:nvGrpSpPr>
        <p:grpSpPr>
          <a:xfrm rot="5400000">
            <a:off x="11114088" y="1452563"/>
            <a:ext cx="133350" cy="171450"/>
            <a:chOff x="6668087" y="1297746"/>
            <a:chExt cx="161840" cy="156602"/>
          </a:xfrm>
        </p:grpSpPr>
        <p:cxnSp>
          <p:nvCxnSpPr>
            <p:cNvPr id="30" name="直接连接符 29"/>
            <p:cNvCxnSpPr/>
            <p:nvPr/>
          </p:nvCxnSpPr>
          <p:spPr>
            <a:xfrm rot="16200000">
              <a:off x="6663358" y="1322777"/>
              <a:ext cx="88452" cy="7899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直接连接符 30"/>
            <p:cNvCxnSpPr/>
            <p:nvPr/>
          </p:nvCxnSpPr>
          <p:spPr>
            <a:xfrm rot="16200000" flipV="1">
              <a:off x="6684005" y="1411573"/>
              <a:ext cx="126151"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直接连接符 31"/>
            <p:cNvCxnSpPr/>
            <p:nvPr/>
          </p:nvCxnSpPr>
          <p:spPr>
            <a:xfrm rot="5400000" flipH="1">
              <a:off x="6744278" y="1320849"/>
              <a:ext cx="88452" cy="8284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标题 1"/>
          <p:cNvSpPr>
            <a:spLocks noGrp="1"/>
          </p:cNvSpPr>
          <p:nvPr>
            <p:ph type="title"/>
          </p:nvPr>
        </p:nvSpPr>
        <p:spPr bwMode="grayWhite">
          <a:xfrm>
            <a:off x="1219200" y="441252"/>
            <a:ext cx="9144000" cy="701749"/>
          </a:xfrm>
        </p:spPr>
        <p:txBody>
          <a:bodyPr anchor="b"/>
          <a:lstStyle>
            <a:lvl1pPr algn="l">
              <a:buNone/>
              <a:defRPr sz="2100" b="0"/>
            </a:lvl1pPr>
          </a:lstStyle>
          <a:p>
            <a:r>
              <a:rPr lang="zh-CN" altLang="en-US" noProof="1" smtClean="0"/>
              <a:t>单击此处编辑母版标题样式</a:t>
            </a:r>
            <a:endParaRPr lang="en-US" noProof="1"/>
          </a:p>
        </p:txBody>
      </p:sp>
      <p:sp>
        <p:nvSpPr>
          <p:cNvPr id="3" name="图片占位符 2"/>
          <p:cNvSpPr>
            <a:spLocks noGrp="1"/>
          </p:cNvSpPr>
          <p:nvPr>
            <p:ph type="pic" idx="1"/>
          </p:nvPr>
        </p:nvSpPr>
        <p:spPr>
          <a:xfrm>
            <a:off x="490709" y="1893781"/>
            <a:ext cx="11704320" cy="4960144"/>
          </a:xfrm>
          <a:solidFill>
            <a:schemeClr val="bg2"/>
          </a:solidFill>
        </p:spPr>
        <p:txBody>
          <a:bodyPr vert="horz" wrap="square" lIns="91440" tIns="45720" rIns="91440" bIns="45720" numCol="1" anchor="t" anchorCtr="0" compatLnSpc="1">
            <a:normAutofit/>
          </a:bodyPr>
          <a:lstStyle>
            <a:lvl1pPr marL="0" indent="0">
              <a:buNone/>
              <a:defRPr sz="3200"/>
            </a:lvl1pPr>
          </a:lstStyle>
          <a:p>
            <a:pPr marL="0" marR="0" lvl="0" indent="0" algn="l" defTabSz="914400" rtl="0" eaLnBrk="0" fontAlgn="base" latinLnBrk="0" hangingPunct="0">
              <a:lnSpc>
                <a:spcPct val="100000"/>
              </a:lnSpc>
              <a:spcBef>
                <a:spcPts val="700"/>
              </a:spcBef>
              <a:spcAft>
                <a:spcPct val="0"/>
              </a:spcAft>
              <a:buClr>
                <a:schemeClr val="tx2"/>
              </a:buClr>
              <a:buSzPct val="95000"/>
              <a:buFont typeface="Wingdings" panose="05000000000000000000" pitchFamily="2" charset="2"/>
              <a:buNone/>
              <a:defRPr/>
            </a:pPr>
            <a:r>
              <a:rPr kumimoji="0" lang="zh-CN" altLang="en-US" sz="3200" b="0" i="0" u="none" strike="noStrike" kern="1200" cap="none" spc="0" normalizeH="0" baseline="0" noProof="0" smtClean="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bwMode="grayWhite">
          <a:xfrm>
            <a:off x="1219200" y="1150144"/>
            <a:ext cx="9144000" cy="685800"/>
          </a:xfrm>
        </p:spPr>
        <p:txBody>
          <a:bodyPr/>
          <a:lstStyle>
            <a:lvl1pPr marL="27305" indent="0">
              <a:spcBef>
                <a:spcPts val="0"/>
              </a:spcBef>
              <a:buNone/>
              <a:defRPr sz="1400">
                <a:solidFill>
                  <a:srgbClr val="FFFFFF"/>
                </a:solidFill>
              </a:defRPr>
            </a:lvl1pPr>
            <a:lvl2pPr>
              <a:defRPr sz="1200"/>
            </a:lvl2pPr>
            <a:lvl3pPr>
              <a:defRPr sz="1000"/>
            </a:lvl3pPr>
            <a:lvl4pPr>
              <a:defRPr sz="900"/>
            </a:lvl4pPr>
            <a:lvl5pPr>
              <a:defRPr sz="900"/>
            </a:lvl5pPr>
          </a:lstStyle>
          <a:p>
            <a:pPr lvl="0"/>
            <a:r>
              <a:rPr lang="zh-CN" altLang="en-US" noProof="1" smtClean="0"/>
              <a:t>单击此处编辑母版文本样式</a:t>
            </a:r>
            <a:endParaRPr lang="zh-CN" altLang="en-US" noProof="1" smtClean="0"/>
          </a:p>
        </p:txBody>
      </p:sp>
      <p:sp>
        <p:nvSpPr>
          <p:cNvPr id="33" name="日期占位符 4"/>
          <p:cNvSpPr>
            <a:spLocks noGrp="1"/>
          </p:cNvSpPr>
          <p:nvPr>
            <p:ph type="dt" sz="half" idx="12"/>
          </p:nvPr>
        </p:nvSpPr>
        <p:spPr>
          <a:xfrm>
            <a:off x="8636000" y="55563"/>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3200BB2C-1346-4D3C-A493-AA498A63186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34" name="页脚占位符 5"/>
          <p:cNvSpPr>
            <a:spLocks noGrp="1"/>
          </p:cNvSpPr>
          <p:nvPr>
            <p:ph type="ftr" sz="quarter" idx="3"/>
          </p:nvPr>
        </p:nvSpPr>
        <p:spPr>
          <a:xfrm>
            <a:off x="1219200" y="55563"/>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35" name="灯片编号占位符 6"/>
          <p:cNvSpPr>
            <a:spLocks noGrp="1"/>
          </p:cNvSpPr>
          <p:nvPr>
            <p:ph type="sldNum" sz="quarter" idx="4"/>
          </p:nvPr>
        </p:nvSpPr>
        <p:spPr>
          <a:xfrm>
            <a:off x="11480800" y="55563"/>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27425B1-44C4-4758-A089-8080B6FCB932}"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641600" cy="5851525"/>
          </a:xfrm>
        </p:spPr>
        <p:txBody>
          <a:bodyPr vert="eaVert" anchor="ctr"/>
          <a:lstStyle/>
          <a:p>
            <a:r>
              <a:rPr lang="zh-CN" altLang="en-US" noProof="1" smtClean="0"/>
              <a:t>单击此处编辑母版标题样式</a:t>
            </a:r>
            <a:endParaRPr lang="en-US" noProof="1"/>
          </a:p>
        </p:txBody>
      </p:sp>
      <p:sp>
        <p:nvSpPr>
          <p:cNvPr id="3" name="竖排文字占位符 2"/>
          <p:cNvSpPr>
            <a:spLocks noGrp="1"/>
          </p:cNvSpPr>
          <p:nvPr>
            <p:ph type="body" orient="vert" idx="1"/>
          </p:nvPr>
        </p:nvSpPr>
        <p:spPr>
          <a:xfrm>
            <a:off x="812800" y="274639"/>
            <a:ext cx="78232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本讲内容&amp;金句">
    <p:bg>
      <p:bgPr>
        <a:solidFill>
          <a:srgbClr val="FFFFF5"/>
        </a:solidFill>
        <a:effectLst/>
      </p:bgPr>
    </p:bg>
    <p:spTree>
      <p:nvGrpSpPr>
        <p:cNvPr id="1" name=""/>
        <p:cNvGrpSpPr/>
        <p:nvPr/>
      </p:nvGrpSpPr>
      <p:grpSpPr>
        <a:xfrm>
          <a:off x="0" y="0"/>
          <a:ext cx="0" cy="0"/>
          <a:chOff x="0" y="0"/>
          <a:chExt cx="0" cy="0"/>
        </a:xfrm>
      </p:grpSpPr>
      <p:pic>
        <p:nvPicPr>
          <p:cNvPr id="9227" name="图片 17"/>
          <p:cNvPicPr>
            <a:picLocks noChangeAspect="1"/>
          </p:cNvPicPr>
          <p:nvPr userDrawn="1"/>
        </p:nvPicPr>
        <p:blipFill>
          <a:blip r:embed="rId2"/>
          <a:stretch>
            <a:fillRect/>
          </a:stretch>
        </p:blipFill>
        <p:spPr>
          <a:xfrm>
            <a:off x="1416050" y="0"/>
            <a:ext cx="10775950" cy="2873375"/>
          </a:xfrm>
          <a:prstGeom prst="rect">
            <a:avLst/>
          </a:prstGeom>
          <a:noFill/>
          <a:ln w="9525">
            <a:noFill/>
          </a:ln>
        </p:spPr>
      </p:pic>
      <p:pic>
        <p:nvPicPr>
          <p:cNvPr id="9228" name="图片 36"/>
          <p:cNvPicPr>
            <a:picLocks noChangeAspect="1"/>
          </p:cNvPicPr>
          <p:nvPr userDrawn="1"/>
        </p:nvPicPr>
        <p:blipFill>
          <a:blip r:embed="rId3"/>
          <a:srcRect l="247" t="-2" b="909"/>
          <a:stretch>
            <a:fillRect/>
          </a:stretch>
        </p:blipFill>
        <p:spPr>
          <a:xfrm>
            <a:off x="0" y="6165850"/>
            <a:ext cx="12192000" cy="692150"/>
          </a:xfrm>
          <a:prstGeom prst="rect">
            <a:avLst/>
          </a:prstGeom>
          <a:noFill/>
          <a:ln w="9525">
            <a:noFill/>
          </a:ln>
        </p:spPr>
      </p:pic>
      <p:pic>
        <p:nvPicPr>
          <p:cNvPr id="9229" name="图片 32" descr="图片包含 轮廓&#10;&#10;已生成高可信度的说明"/>
          <p:cNvPicPr>
            <a:picLocks noChangeAspect="1"/>
          </p:cNvPicPr>
          <p:nvPr userDrawn="1"/>
        </p:nvPicPr>
        <p:blipFill>
          <a:blip r:embed="rId4"/>
          <a:stretch>
            <a:fillRect/>
          </a:stretch>
        </p:blipFill>
        <p:spPr>
          <a:xfrm>
            <a:off x="0" y="0"/>
            <a:ext cx="3287713" cy="1441450"/>
          </a:xfrm>
          <a:prstGeom prst="rect">
            <a:avLst/>
          </a:prstGeom>
          <a:noFill/>
          <a:ln w="9525">
            <a:noFill/>
          </a:ln>
        </p:spPr>
      </p:pic>
      <p:sp>
        <p:nvSpPr>
          <p:cNvPr id="21"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4C0F446-19DB-4A25-A92B-DE0846FCD422}"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2"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4"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593762E4-7D70-4F59-B1C5-BE9FB2455991}"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页右">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pic>
        <p:nvPicPr>
          <p:cNvPr id="10251" name="图片 6"/>
          <p:cNvPicPr>
            <a:picLocks noChangeAspect="1"/>
          </p:cNvPicPr>
          <p:nvPr userDrawn="1"/>
        </p:nvPicPr>
        <p:blipFill>
          <a:blip r:embed="rId2"/>
          <a:stretch>
            <a:fillRect/>
          </a:stretch>
        </p:blipFill>
        <p:spPr>
          <a:xfrm>
            <a:off x="0" y="0"/>
            <a:ext cx="12217400" cy="6858000"/>
          </a:xfrm>
          <a:prstGeom prst="rect">
            <a:avLst/>
          </a:prstGeom>
          <a:noFill/>
          <a:ln w="9525">
            <a:noFill/>
          </a:ln>
        </p:spPr>
      </p:pic>
      <p:sp>
        <p:nvSpPr>
          <p:cNvPr id="19"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C3587BD-4956-436B-97B8-5DB49E056B2E}"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0"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1"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A03405D-6A41-452B-8192-145FF0C80EE0}"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页">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pic>
        <p:nvPicPr>
          <p:cNvPr id="11275" name="图片 6"/>
          <p:cNvPicPr>
            <a:picLocks noChangeAspect="1"/>
          </p:cNvPicPr>
          <p:nvPr userDrawn="1"/>
        </p:nvPicPr>
        <p:blipFill>
          <a:blip r:embed="rId2"/>
          <a:stretch>
            <a:fillRect/>
          </a:stretch>
        </p:blipFill>
        <p:spPr>
          <a:xfrm>
            <a:off x="0" y="0"/>
            <a:ext cx="12192000" cy="6858000"/>
          </a:xfrm>
          <a:prstGeom prst="rect">
            <a:avLst/>
          </a:prstGeom>
          <a:noFill/>
          <a:ln w="9525">
            <a:noFill/>
          </a:ln>
        </p:spPr>
      </p:pic>
      <p:sp>
        <p:nvSpPr>
          <p:cNvPr id="19"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1435CD8-C04D-45A2-9D4C-813BEA0A0C9E}"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0"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1"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23936620-253B-4AAE-AE04-8870B4F8716F}"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正文】一部分">
    <p:bg>
      <p:bgPr>
        <a:solidFill>
          <a:srgbClr val="FFFFF5"/>
        </a:solidFill>
        <a:effectLst/>
      </p:bgPr>
    </p:bg>
    <p:spTree>
      <p:nvGrpSpPr>
        <p:cNvPr id="1" name=""/>
        <p:cNvGrpSpPr/>
        <p:nvPr/>
      </p:nvGrpSpPr>
      <p:grpSpPr>
        <a:xfrm>
          <a:off x="0" y="0"/>
          <a:ext cx="0" cy="0"/>
          <a:chOff x="0" y="0"/>
          <a:chExt cx="0" cy="0"/>
        </a:xfrm>
      </p:grpSpPr>
      <p:sp>
        <p:nvSpPr>
          <p:cNvPr id="18" name="TextBox 2"/>
          <p:cNvSpPr txBox="1">
            <a:spLocks noChangeArrowheads="1"/>
          </p:cNvSpPr>
          <p:nvPr/>
        </p:nvSpPr>
        <p:spPr bwMode="auto">
          <a:xfrm>
            <a:off x="263525" y="104775"/>
            <a:ext cx="4127500" cy="307975"/>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一、立足时代之基、回答时代之问的科学理论</a:t>
            </a:r>
            <a:endPar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箭头连接符 79"/>
          <p:cNvCxnSpPr>
            <a:stCxn id="40" idx="3"/>
          </p:cNvCxnSpPr>
          <p:nvPr/>
        </p:nvCxnSpPr>
        <p:spPr bwMode="auto">
          <a:xfrm>
            <a:off x="4391025" y="258763"/>
            <a:ext cx="7466013" cy="1588"/>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0" name="文本框 41"/>
          <p:cNvSpPr txBox="1">
            <a:spLocks noChangeArrowheads="1"/>
          </p:cNvSpPr>
          <p:nvPr/>
        </p:nvSpPr>
        <p:spPr bwMode="auto">
          <a:xfrm>
            <a:off x="7900988" y="6445250"/>
            <a:ext cx="3389313" cy="276225"/>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200" b="1" i="0" u="none" strike="noStrike" kern="0" cap="none" spc="120" normalizeH="0" baseline="0" noProof="0" dirty="0">
                <a:ln>
                  <a:noFill/>
                </a:ln>
                <a:solidFill>
                  <a:schemeClr val="tx1">
                    <a:lumMod val="50000"/>
                    <a:lumOff val="50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习近平新时代中国特色社会主义思想三十讲</a:t>
            </a:r>
            <a:endParaRPr kumimoji="0" lang="zh-CN" altLang="en-US" sz="1200" b="1" i="0" u="none" strike="noStrike" kern="0" cap="none" spc="120" normalizeH="0" baseline="0" noProof="0" dirty="0">
              <a:ln>
                <a:noFill/>
              </a:ln>
              <a:solidFill>
                <a:schemeClr val="tx1">
                  <a:lumMod val="50000"/>
                  <a:lumOff val="50000"/>
                </a:schemeClr>
              </a:solidFill>
              <a:effectLst/>
              <a:uLnTx/>
              <a:uFillTx/>
              <a:latin typeface="华文行楷" panose="02010800040101010101" pitchFamily="2" charset="-122"/>
              <a:ea typeface="华文行楷" panose="02010800040101010101" pitchFamily="2" charset="-122"/>
              <a:cs typeface="+mn-cs"/>
              <a:sym typeface="Helvetica" pitchFamily="34" charset="0"/>
            </a:endParaRPr>
          </a:p>
        </p:txBody>
      </p:sp>
      <p:sp>
        <p:nvSpPr>
          <p:cNvPr id="21" name="矩形 20"/>
          <p:cNvSpPr>
            <a:spLocks noChangeArrowheads="1"/>
          </p:cNvSpPr>
          <p:nvPr/>
        </p:nvSpPr>
        <p:spPr bwMode="auto">
          <a:xfrm>
            <a:off x="11053763" y="6415088"/>
            <a:ext cx="1008063" cy="306388"/>
          </a:xfrm>
          <a:prstGeom prst="rect">
            <a:avLst/>
          </a:prstGeom>
          <a:noFill/>
          <a:ln>
            <a:noFill/>
          </a:ln>
        </p:spPr>
        <p:txBody>
          <a:bodyPr anchor="ctr">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C00000"/>
                </a:solidFill>
                <a:effectLst/>
                <a:uLnTx/>
                <a:uFillTx/>
                <a:latin typeface="华文行楷" panose="02010800040101010101" pitchFamily="2" charset="-122"/>
                <a:ea typeface="华文行楷" panose="02010800040101010101" pitchFamily="2" charset="-122"/>
                <a:cs typeface="+mn-cs"/>
                <a:sym typeface="Helvetica" pitchFamily="34" charset="0"/>
              </a:rPr>
              <a:t>第一讲</a:t>
            </a:r>
            <a:endParaRPr kumimoji="0" lang="zh-CN" altLang="en-US" sz="1400" b="0" i="0" u="none" strike="noStrike" kern="1200" cap="none" spc="0" normalizeH="0" baseline="0" noProof="0" dirty="0">
              <a:ln>
                <a:noFill/>
              </a:ln>
              <a:solidFill>
                <a:srgbClr val="C00000"/>
              </a:solidFill>
              <a:effectLst/>
              <a:uLnTx/>
              <a:uFillTx/>
              <a:latin typeface="Helvetica" pitchFamily="34" charset="0"/>
              <a:ea typeface="宋体" panose="02010600030101010101" pitchFamily="2" charset="-122"/>
              <a:cs typeface="+mn-cs"/>
              <a:sym typeface="Helvetica" pitchFamily="34" charset="0"/>
            </a:endParaRPr>
          </a:p>
        </p:txBody>
      </p:sp>
      <p:cxnSp>
        <p:nvCxnSpPr>
          <p:cNvPr id="22" name="直接连接符 21"/>
          <p:cNvCxnSpPr/>
          <p:nvPr/>
        </p:nvCxnSpPr>
        <p:spPr>
          <a:xfrm>
            <a:off x="341313" y="6583363"/>
            <a:ext cx="75120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BF998EF-0B8A-47A2-9763-D1B2B6D54457}"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5"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6"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171DCE8-28B7-42C7-A2BB-E4F02DD0C4BD}"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正文】1">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9145588" y="6408738"/>
            <a:ext cx="2884488" cy="319088"/>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rPr>
              <a:t>省级党委政府扶贫开发工作成效</a:t>
            </a:r>
            <a:endPar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连接符 18"/>
          <p:cNvCxnSpPr/>
          <p:nvPr/>
        </p:nvCxnSpPr>
        <p:spPr>
          <a:xfrm>
            <a:off x="341313" y="6583363"/>
            <a:ext cx="863917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2"/>
          <p:cNvSpPr txBox="1">
            <a:spLocks noChangeArrowheads="1"/>
          </p:cNvSpPr>
          <p:nvPr/>
        </p:nvSpPr>
        <p:spPr bwMode="auto">
          <a:xfrm>
            <a:off x="263525" y="165100"/>
            <a:ext cx="4346575" cy="382588"/>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1. </a:t>
            </a:r>
            <a:r>
              <a:rPr kumimoji="0" lang="zh-CN" altLang="en-US"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责任落实</a:t>
            </a: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--各级党委政府主体责任</a:t>
            </a:r>
            <a:endPar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p:nvPr/>
        </p:nvCxnSpPr>
        <p:spPr bwMode="auto">
          <a:xfrm>
            <a:off x="4643438" y="352425"/>
            <a:ext cx="7200900" cy="6350"/>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EA501E3-F2CE-4B24-917D-185784B0DDF9}"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4"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5"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5BD0A6F-DB16-4D8A-B387-C121478DA357}"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正文】1">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9145588" y="6408738"/>
            <a:ext cx="2884488" cy="319088"/>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rPr>
              <a:t>省级党委政府扶贫开发工作成效</a:t>
            </a:r>
            <a:endPar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连接符 18"/>
          <p:cNvCxnSpPr/>
          <p:nvPr/>
        </p:nvCxnSpPr>
        <p:spPr>
          <a:xfrm>
            <a:off x="341313" y="6583363"/>
            <a:ext cx="863917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2"/>
          <p:cNvSpPr txBox="1">
            <a:spLocks noChangeArrowheads="1"/>
          </p:cNvSpPr>
          <p:nvPr/>
        </p:nvSpPr>
        <p:spPr bwMode="auto">
          <a:xfrm>
            <a:off x="263525" y="165100"/>
            <a:ext cx="4892675" cy="382588"/>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1. </a:t>
            </a:r>
            <a:r>
              <a:rPr kumimoji="0" lang="zh-CN" altLang="en-US"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责任落实</a:t>
            </a: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--地方各级行业部门分工责任</a:t>
            </a:r>
            <a:endPar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p:nvPr/>
        </p:nvCxnSpPr>
        <p:spPr bwMode="auto">
          <a:xfrm>
            <a:off x="5114925" y="352425"/>
            <a:ext cx="6659563" cy="6350"/>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06EDFB4-ADB0-4379-9F74-9A6AAB26B45D}"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4"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5"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A307A16-5B15-41DF-BB5F-6B0F2BFAAC1C}"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正文】1">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9145588" y="6408738"/>
            <a:ext cx="2884488" cy="319088"/>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rPr>
              <a:t>省级党委政府扶贫开发工作成效</a:t>
            </a:r>
            <a:endParaRPr kumimoji="0" lang="zh-CN" altLang="en-US" sz="1400" b="1" i="0" u="none" strike="noStrike" kern="0" cap="none" spc="12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19" name="直接连接符 18"/>
          <p:cNvCxnSpPr/>
          <p:nvPr/>
        </p:nvCxnSpPr>
        <p:spPr>
          <a:xfrm>
            <a:off x="341313" y="6583363"/>
            <a:ext cx="863917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2"/>
          <p:cNvSpPr txBox="1">
            <a:spLocks noChangeArrowheads="1"/>
          </p:cNvSpPr>
          <p:nvPr/>
        </p:nvSpPr>
        <p:spPr bwMode="auto">
          <a:xfrm>
            <a:off x="263525" y="165100"/>
            <a:ext cx="4092575" cy="382588"/>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1. </a:t>
            </a:r>
            <a:r>
              <a:rPr kumimoji="0" lang="zh-CN" altLang="en-US"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责任落实</a:t>
            </a:r>
            <a:r>
              <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--驻村结对帮扶责任</a:t>
            </a:r>
            <a:endParaRPr kumimoji="0" lang="en-US" altLang="zh-CN" sz="18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p:nvPr/>
        </p:nvCxnSpPr>
        <p:spPr bwMode="auto">
          <a:xfrm>
            <a:off x="4208463" y="352425"/>
            <a:ext cx="7559675" cy="6350"/>
          </a:xfrm>
          <a:prstGeom prst="straightConnector1">
            <a:avLst/>
          </a:prstGeom>
          <a:ln w="635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6E851EA-B086-4997-9693-AD01D8C1A656}"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4"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5"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C3277CF-E591-47E2-8A07-2574470E75E9}"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512064"/>
            <a:ext cx="10972800" cy="914400"/>
          </a:xfrm>
        </p:spPr>
        <p:txBody>
          <a:bodyPr/>
          <a:lstStyle/>
          <a:p>
            <a:r>
              <a:rPr lang="zh-CN" altLang="en-US" noProof="1" smtClean="0"/>
              <a:t>单击此处编辑母版标题样式</a:t>
            </a:r>
            <a:endParaRPr lang="en-US" noProof="1"/>
          </a:p>
        </p:txBody>
      </p:sp>
      <p:sp>
        <p:nvSpPr>
          <p:cNvPr id="3" name="内容占位符 2"/>
          <p:cNvSpPr>
            <a:spLocks noGrp="1"/>
          </p:cNvSpPr>
          <p:nvPr>
            <p:ph sz="half" idx="1"/>
          </p:nvPr>
        </p:nvSpPr>
        <p:spPr>
          <a:xfrm>
            <a:off x="619125" y="1770502"/>
            <a:ext cx="5384800" cy="4525963"/>
          </a:xfrm>
        </p:spPr>
        <p:txBody>
          <a:bodyPr/>
          <a:lstStyle>
            <a:lvl1pPr>
              <a:defRPr sz="2800"/>
            </a:lvl1pPr>
            <a:lvl2pPr>
              <a:defRPr sz="2400"/>
            </a:lvl2pPr>
            <a:lvl3pPr>
              <a:defRPr sz="2000"/>
            </a:lvl3pPr>
            <a:lvl4pPr>
              <a:defRPr sz="1800"/>
            </a:lvl4pPr>
            <a:lvl5pPr>
              <a:defRPr sz="18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4" name="内容占位符 3"/>
          <p:cNvSpPr>
            <a:spLocks noGrp="1"/>
          </p:cNvSpPr>
          <p:nvPr>
            <p:ph sz="half" idx="2"/>
          </p:nvPr>
        </p:nvSpPr>
        <p:spPr>
          <a:xfrm>
            <a:off x="6207125" y="1770502"/>
            <a:ext cx="5384800" cy="4525963"/>
          </a:xfrm>
        </p:spPr>
        <p:txBody>
          <a:bodyPr/>
          <a:lstStyle>
            <a:lvl1pPr>
              <a:defRPr sz="2800"/>
            </a:lvl1pPr>
            <a:lvl2pPr>
              <a:defRPr sz="2400"/>
            </a:lvl2pPr>
            <a:lvl3pPr>
              <a:defRPr sz="2000"/>
            </a:lvl3pPr>
            <a:lvl4pPr>
              <a:defRPr sz="1800"/>
            </a:lvl4pPr>
            <a:lvl5pPr>
              <a:defRPr sz="18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18" name="日期占位符 4"/>
          <p:cNvSpPr>
            <a:spLocks noGrp="1"/>
          </p:cNvSpPr>
          <p:nvPr>
            <p:ph type="dt" sz="half" idx="1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714DC2A-FBDD-4307-A670-DF9AF4CF6479}"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19" name="页脚占位符 5"/>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0" name="灯片编号占位符 6"/>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6BB11B6-59D9-4E26-BC2B-4142ED7EE93D}"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正文】三部分">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7900988" y="6445250"/>
            <a:ext cx="3389313" cy="276225"/>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200" b="1" i="0" u="none" strike="noStrike" kern="0" cap="none" spc="120" normalizeH="0" baseline="0" noProof="0" dirty="0">
                <a:ln>
                  <a:noFill/>
                </a:ln>
                <a:solidFill>
                  <a:schemeClr val="tx1">
                    <a:lumMod val="50000"/>
                    <a:lumOff val="50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习近平新时代中国特色社会主义思想三十讲</a:t>
            </a:r>
            <a:endParaRPr kumimoji="0" lang="zh-CN" altLang="en-US" sz="1200" b="1" i="0" u="none" strike="noStrike" kern="0" cap="none" spc="120" normalizeH="0" baseline="0" noProof="0" dirty="0">
              <a:ln>
                <a:noFill/>
              </a:ln>
              <a:solidFill>
                <a:schemeClr val="tx1">
                  <a:lumMod val="50000"/>
                  <a:lumOff val="50000"/>
                </a:schemeClr>
              </a:solidFill>
              <a:effectLst/>
              <a:uLnTx/>
              <a:uFillTx/>
              <a:latin typeface="华文行楷" panose="02010800040101010101" pitchFamily="2" charset="-122"/>
              <a:ea typeface="华文行楷" panose="02010800040101010101" pitchFamily="2" charset="-122"/>
              <a:cs typeface="+mn-cs"/>
              <a:sym typeface="Helvetica" pitchFamily="34" charset="0"/>
            </a:endParaRPr>
          </a:p>
        </p:txBody>
      </p:sp>
      <p:sp>
        <p:nvSpPr>
          <p:cNvPr id="19" name="矩形 18"/>
          <p:cNvSpPr>
            <a:spLocks noChangeArrowheads="1"/>
          </p:cNvSpPr>
          <p:nvPr/>
        </p:nvSpPr>
        <p:spPr bwMode="auto">
          <a:xfrm>
            <a:off x="11053763" y="6415088"/>
            <a:ext cx="1008063" cy="306388"/>
          </a:xfrm>
          <a:prstGeom prst="rect">
            <a:avLst/>
          </a:prstGeom>
          <a:noFill/>
          <a:ln>
            <a:noFill/>
          </a:ln>
        </p:spPr>
        <p:txBody>
          <a:bodyPr anchor="ctr">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C00000"/>
                </a:solidFill>
                <a:effectLst/>
                <a:uLnTx/>
                <a:uFillTx/>
                <a:latin typeface="华文行楷" panose="02010800040101010101" pitchFamily="2" charset="-122"/>
                <a:ea typeface="华文行楷" panose="02010800040101010101" pitchFamily="2" charset="-122"/>
                <a:cs typeface="+mn-cs"/>
                <a:sym typeface="Helvetica" pitchFamily="34" charset="0"/>
              </a:rPr>
              <a:t>第一讲</a:t>
            </a:r>
            <a:endParaRPr kumimoji="0" lang="zh-CN" altLang="en-US" sz="1400" b="0" i="0" u="none" strike="noStrike" kern="1200" cap="none" spc="0" normalizeH="0" baseline="0" noProof="0" dirty="0">
              <a:ln>
                <a:noFill/>
              </a:ln>
              <a:solidFill>
                <a:srgbClr val="C00000"/>
              </a:solidFill>
              <a:effectLst/>
              <a:uLnTx/>
              <a:uFillTx/>
              <a:latin typeface="Helvetica" pitchFamily="34" charset="0"/>
              <a:ea typeface="宋体" panose="02010600030101010101" pitchFamily="2" charset="-122"/>
              <a:cs typeface="+mn-cs"/>
              <a:sym typeface="Helvetica" pitchFamily="34" charset="0"/>
            </a:endParaRPr>
          </a:p>
        </p:txBody>
      </p:sp>
      <p:sp>
        <p:nvSpPr>
          <p:cNvPr id="20" name="TextBox 2"/>
          <p:cNvSpPr txBox="1">
            <a:spLocks noChangeArrowheads="1"/>
          </p:cNvSpPr>
          <p:nvPr/>
        </p:nvSpPr>
        <p:spPr bwMode="auto">
          <a:xfrm>
            <a:off x="263525" y="104775"/>
            <a:ext cx="4098925" cy="307975"/>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三、经过实践检验、富有实践伟力的强大武器</a:t>
            </a:r>
            <a:endParaRPr kumimoji="0" lang="zh-CN" altLang="en-US"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a:stCxn id="35" idx="3"/>
          </p:cNvCxnSpPr>
          <p:nvPr/>
        </p:nvCxnSpPr>
        <p:spPr bwMode="auto">
          <a:xfrm>
            <a:off x="4362450" y="258763"/>
            <a:ext cx="7494588" cy="1588"/>
          </a:xfrm>
          <a:prstGeom prst="straightConnector1">
            <a:avLst/>
          </a:prstGeom>
          <a:ln w="3175">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41313" y="6583363"/>
            <a:ext cx="7512050" cy="0"/>
          </a:xfrm>
          <a:prstGeom prst="line">
            <a:avLst/>
          </a:prstGeom>
          <a:ln>
            <a:solidFill>
              <a:srgbClr val="C90700"/>
            </a:solidFill>
          </a:ln>
        </p:spPr>
        <p:style>
          <a:lnRef idx="1">
            <a:schemeClr val="accent1"/>
          </a:lnRef>
          <a:fillRef idx="0">
            <a:schemeClr val="accent1"/>
          </a:fillRef>
          <a:effectRef idx="0">
            <a:schemeClr val="accent1"/>
          </a:effectRef>
          <a:fontRef idx="minor">
            <a:schemeClr val="tx1"/>
          </a:fontRef>
        </p:style>
      </p:cxnSp>
      <p:sp>
        <p:nvSpPr>
          <p:cNvPr id="24"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21B3344-36E3-4DCC-A3A8-AD80337CFDB6}"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5"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6"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EFEC8DF-0889-4389-9614-6E1E183B3B60}"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正文】四部分">
    <p:bg>
      <p:bgPr>
        <a:solidFill>
          <a:srgbClr val="FFFFF5"/>
        </a:solidFill>
        <a:effectLst/>
      </p:bgPr>
    </p:bg>
    <p:spTree>
      <p:nvGrpSpPr>
        <p:cNvPr id="1" name=""/>
        <p:cNvGrpSpPr/>
        <p:nvPr/>
      </p:nvGrpSpPr>
      <p:grpSpPr>
        <a:xfrm>
          <a:off x="0" y="0"/>
          <a:ext cx="0" cy="0"/>
          <a:chOff x="0" y="0"/>
          <a:chExt cx="0" cy="0"/>
        </a:xfrm>
      </p:grpSpPr>
      <p:sp>
        <p:nvSpPr>
          <p:cNvPr id="18" name="文本框 31"/>
          <p:cNvSpPr txBox="1">
            <a:spLocks noChangeArrowheads="1"/>
          </p:cNvSpPr>
          <p:nvPr/>
        </p:nvSpPr>
        <p:spPr bwMode="auto">
          <a:xfrm>
            <a:off x="7900988" y="6445250"/>
            <a:ext cx="3389313" cy="276225"/>
          </a:xfrm>
          <a:prstGeom prst="rect">
            <a:avLst/>
          </a:prstGeom>
          <a:noFill/>
          <a:ln>
            <a:noFill/>
          </a:ln>
        </p:spPr>
        <p:txBody>
          <a:bodyPr wrap="none">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200" b="1" i="0" u="none" strike="noStrike" kern="0" cap="none" spc="120" normalizeH="0" baseline="0" noProof="0" dirty="0">
                <a:ln>
                  <a:noFill/>
                </a:ln>
                <a:solidFill>
                  <a:schemeClr val="tx1">
                    <a:lumMod val="50000"/>
                    <a:lumOff val="50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习近平新时代中国特色社会主义思想三十讲</a:t>
            </a:r>
            <a:endParaRPr kumimoji="0" lang="zh-CN" altLang="en-US" sz="1200" b="1" i="0" u="none" strike="noStrike" kern="0" cap="none" spc="120" normalizeH="0" baseline="0" noProof="0" dirty="0">
              <a:ln>
                <a:noFill/>
              </a:ln>
              <a:solidFill>
                <a:schemeClr val="tx1">
                  <a:lumMod val="50000"/>
                  <a:lumOff val="50000"/>
                </a:schemeClr>
              </a:solidFill>
              <a:effectLst/>
              <a:uLnTx/>
              <a:uFillTx/>
              <a:latin typeface="华文行楷" panose="02010800040101010101" pitchFamily="2" charset="-122"/>
              <a:ea typeface="华文行楷" panose="02010800040101010101" pitchFamily="2" charset="-122"/>
              <a:cs typeface="+mn-cs"/>
              <a:sym typeface="Helvetica" pitchFamily="34" charset="0"/>
            </a:endParaRPr>
          </a:p>
        </p:txBody>
      </p:sp>
      <p:sp>
        <p:nvSpPr>
          <p:cNvPr id="19" name="矩形 18"/>
          <p:cNvSpPr>
            <a:spLocks noChangeArrowheads="1"/>
          </p:cNvSpPr>
          <p:nvPr/>
        </p:nvSpPr>
        <p:spPr bwMode="auto">
          <a:xfrm>
            <a:off x="11053763" y="6415088"/>
            <a:ext cx="1008063" cy="306388"/>
          </a:xfrm>
          <a:prstGeom prst="rect">
            <a:avLst/>
          </a:prstGeom>
          <a:noFill/>
          <a:ln>
            <a:noFill/>
          </a:ln>
        </p:spPr>
        <p:txBody>
          <a:bodyPr anchor="ctr">
            <a:spAutoFit/>
          </a:bodyPr>
          <a:lstStyle>
            <a:lvl1pPr>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1pPr>
            <a:lvl2pPr marL="742950" indent="-28575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2pPr>
            <a:lvl3pPr marL="11430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3pPr>
            <a:lvl4pPr marL="16002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4pPr>
            <a:lvl5pPr marL="2057400" indent="-228600">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5pPr>
            <a:lvl6pPr marL="25146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6pPr>
            <a:lvl7pPr marL="29718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7pPr>
            <a:lvl8pPr marL="34290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8pPr>
            <a:lvl9pPr marL="3886200" indent="-228600" eaLnBrk="0" fontAlgn="base" hangingPunct="0">
              <a:spcBef>
                <a:spcPct val="0"/>
              </a:spcBef>
              <a:spcAft>
                <a:spcPct val="0"/>
              </a:spcAft>
              <a:buFont typeface="Arial" panose="020B0604020202020204" pitchFamily="34" charset="0"/>
              <a:defRPr>
                <a:solidFill>
                  <a:srgbClr val="000000"/>
                </a:solidFill>
                <a:latin typeface="Helvetica" pitchFamily="34" charset="0"/>
                <a:ea typeface="宋体" panose="02010600030101010101" pitchFamily="2" charset="-122"/>
                <a:sym typeface="Helvetica" pitchFamily="34" charset="0"/>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C00000"/>
                </a:solidFill>
                <a:effectLst/>
                <a:uLnTx/>
                <a:uFillTx/>
                <a:latin typeface="华文行楷" panose="02010800040101010101" pitchFamily="2" charset="-122"/>
                <a:ea typeface="华文行楷" panose="02010800040101010101" pitchFamily="2" charset="-122"/>
                <a:cs typeface="+mn-cs"/>
                <a:sym typeface="Helvetica" pitchFamily="34" charset="0"/>
              </a:rPr>
              <a:t>第一讲</a:t>
            </a:r>
            <a:endParaRPr kumimoji="0" lang="zh-CN" altLang="en-US" sz="1400" b="0" i="0" u="none" strike="noStrike" kern="1200" cap="none" spc="0" normalizeH="0" baseline="0" noProof="0" dirty="0">
              <a:ln>
                <a:noFill/>
              </a:ln>
              <a:solidFill>
                <a:srgbClr val="C00000"/>
              </a:solidFill>
              <a:effectLst/>
              <a:uLnTx/>
              <a:uFillTx/>
              <a:latin typeface="Helvetica" pitchFamily="34" charset="0"/>
              <a:ea typeface="宋体" panose="02010600030101010101" pitchFamily="2" charset="-122"/>
              <a:cs typeface="+mn-cs"/>
              <a:sym typeface="Helvetica" pitchFamily="34" charset="0"/>
            </a:endParaRPr>
          </a:p>
        </p:txBody>
      </p:sp>
      <p:sp>
        <p:nvSpPr>
          <p:cNvPr id="20" name="TextBox 2"/>
          <p:cNvSpPr txBox="1">
            <a:spLocks noChangeArrowheads="1"/>
          </p:cNvSpPr>
          <p:nvPr/>
        </p:nvSpPr>
        <p:spPr bwMode="auto">
          <a:xfrm>
            <a:off x="263525" y="104775"/>
            <a:ext cx="4184650" cy="307975"/>
          </a:xfrm>
          <a:prstGeom prst="rect">
            <a:avLst/>
          </a:prstGeom>
          <a:noFill/>
          <a:ln>
            <a:noFill/>
          </a:ln>
        </p:spPr>
        <p:txBody>
          <a:bodyPr lIns="91436" tIns="45719" rIns="91436" bIns="45719" anchor="ctr">
            <a:spAutoFit/>
          </a:bodyPr>
          <a:lstStyle>
            <a:lvl1pPr marL="285750" indent="-285750" defTabSz="1828800">
              <a:defRPr>
                <a:solidFill>
                  <a:srgbClr val="000000"/>
                </a:solidFill>
                <a:latin typeface="Helvetica" pitchFamily="34" charset="0"/>
                <a:ea typeface="宋体" panose="02010600030101010101" pitchFamily="2" charset="-122"/>
                <a:sym typeface="Helvetica" pitchFamily="34" charset="0"/>
              </a:defRPr>
            </a:lvl1pPr>
            <a:lvl2pPr defTabSz="1828800">
              <a:defRPr>
                <a:solidFill>
                  <a:srgbClr val="000000"/>
                </a:solidFill>
                <a:latin typeface="Helvetica" pitchFamily="34" charset="0"/>
                <a:ea typeface="宋体" panose="02010600030101010101" pitchFamily="2" charset="-122"/>
                <a:sym typeface="Helvetica" pitchFamily="34" charset="0"/>
              </a:defRPr>
            </a:lvl2pPr>
            <a:lvl3pPr defTabSz="1828800">
              <a:defRPr>
                <a:solidFill>
                  <a:srgbClr val="000000"/>
                </a:solidFill>
                <a:latin typeface="Helvetica" pitchFamily="34" charset="0"/>
                <a:ea typeface="宋体" panose="02010600030101010101" pitchFamily="2" charset="-122"/>
                <a:sym typeface="Helvetica" pitchFamily="34" charset="0"/>
              </a:defRPr>
            </a:lvl3pPr>
            <a:lvl4pPr defTabSz="1828800">
              <a:defRPr>
                <a:solidFill>
                  <a:srgbClr val="000000"/>
                </a:solidFill>
                <a:latin typeface="Helvetica" pitchFamily="34" charset="0"/>
                <a:ea typeface="宋体" panose="02010600030101010101" pitchFamily="2" charset="-122"/>
                <a:sym typeface="Helvetica" pitchFamily="34" charset="0"/>
              </a:defRPr>
            </a:lvl4pPr>
            <a:lvl5pPr defTabSz="1828800">
              <a:defRPr>
                <a:solidFill>
                  <a:srgbClr val="000000"/>
                </a:solidFill>
                <a:latin typeface="Helvetica" pitchFamily="34" charset="0"/>
                <a:ea typeface="宋体" panose="02010600030101010101" pitchFamily="2" charset="-122"/>
                <a:sym typeface="Helvetica" pitchFamily="34" charset="0"/>
              </a:defRPr>
            </a:lvl5pPr>
            <a:lvl6pPr marL="13703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6pPr>
            <a:lvl7pPr marL="18275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7pPr>
            <a:lvl8pPr marL="22847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8pPr>
            <a:lvl9pPr marL="2741930" indent="916305" defTabSz="1828800" eaLnBrk="0" fontAlgn="base" hangingPunct="0">
              <a:spcBef>
                <a:spcPct val="0"/>
              </a:spcBef>
              <a:spcAft>
                <a:spcPct val="0"/>
              </a:spcAft>
              <a:defRPr>
                <a:solidFill>
                  <a:srgbClr val="000000"/>
                </a:solidFill>
                <a:latin typeface="Helvetica" pitchFamily="34" charset="0"/>
                <a:ea typeface="宋体" panose="02010600030101010101" pitchFamily="2" charset="-122"/>
                <a:sym typeface="Helvetica" pitchFamily="34" charset="0"/>
              </a:defRPr>
            </a:lvl9pPr>
          </a:lstStyle>
          <a:p>
            <a:pPr marL="0" marR="0" lvl="0" indent="0" algn="l" defTabSz="18288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12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四、</a:t>
            </a:r>
            <a:r>
              <a:rPr kumimoji="0" lang="en-US" altLang="zh-CN" sz="1400" b="1" i="0" u="none" strike="noStrike" kern="0" cap="none" spc="12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21</a:t>
            </a:r>
            <a:r>
              <a:rPr kumimoji="0" lang="zh-CN" altLang="en-US" sz="1400" b="1" i="0" u="none" strike="noStrike" kern="0" cap="none" spc="12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rPr>
              <a:t>世纪马克思主义、当代中国马克思主义</a:t>
            </a:r>
            <a:endParaRPr kumimoji="0" lang="zh-CN" altLang="en-US" sz="1400" b="1" i="0" u="none" strike="noStrike" kern="0" cap="none" spc="12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Helvetica" pitchFamily="34" charset="0"/>
            </a:endParaRPr>
          </a:p>
        </p:txBody>
      </p:sp>
      <p:cxnSp>
        <p:nvCxnSpPr>
          <p:cNvPr id="21" name="直接箭头连接符 79"/>
          <p:cNvCxnSpPr>
            <a:stCxn id="35" idx="3"/>
          </p:cNvCxnSpPr>
          <p:nvPr/>
        </p:nvCxnSpPr>
        <p:spPr bwMode="auto">
          <a:xfrm>
            <a:off x="4448175" y="258763"/>
            <a:ext cx="7408863" cy="1588"/>
          </a:xfrm>
          <a:prstGeom prst="straightConnector1">
            <a:avLst/>
          </a:prstGeom>
          <a:ln w="3175">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41313" y="6583363"/>
            <a:ext cx="75120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52EDE8B-65EB-4600-B48D-B1F13DC6D1F8}"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5"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6"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01A12CC7-496A-4129-A125-AFEC18C15B52}"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小结">
    <p:bg>
      <p:bgPr>
        <a:solidFill>
          <a:srgbClr val="FFFFF5"/>
        </a:solidFill>
        <a:effectLst/>
      </p:bgPr>
    </p:bg>
    <p:spTree>
      <p:nvGrpSpPr>
        <p:cNvPr id="1" name=""/>
        <p:cNvGrpSpPr/>
        <p:nvPr/>
      </p:nvGrpSpPr>
      <p:grpSpPr>
        <a:xfrm>
          <a:off x="0" y="0"/>
          <a:ext cx="0" cy="0"/>
          <a:chOff x="0" y="0"/>
          <a:chExt cx="0" cy="0"/>
        </a:xfrm>
      </p:grpSpPr>
      <p:pic>
        <p:nvPicPr>
          <p:cNvPr id="18443" name="图片 17"/>
          <p:cNvPicPr>
            <a:picLocks noChangeAspect="1"/>
          </p:cNvPicPr>
          <p:nvPr userDrawn="1"/>
        </p:nvPicPr>
        <p:blipFill>
          <a:blip r:embed="rId2"/>
          <a:stretch>
            <a:fillRect/>
          </a:stretch>
        </p:blipFill>
        <p:spPr>
          <a:xfrm>
            <a:off x="1416050" y="0"/>
            <a:ext cx="10775950" cy="2873375"/>
          </a:xfrm>
          <a:prstGeom prst="rect">
            <a:avLst/>
          </a:prstGeom>
          <a:noFill/>
          <a:ln w="9525">
            <a:noFill/>
          </a:ln>
        </p:spPr>
      </p:pic>
      <p:sp>
        <p:nvSpPr>
          <p:cNvPr id="19"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276299B-5F24-44DC-B7D6-EA9B2FB1CF5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20"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1"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997FECE-6A4E-48DE-96F4-D5F0BADEEDFB}"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矩形 17"/>
          <p:cNvSpPr/>
          <p:nvPr/>
        </p:nvSpPr>
        <p:spPr>
          <a:xfrm>
            <a:off x="0" y="401638"/>
            <a:ext cx="11822113" cy="887413"/>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 name="矩形 18"/>
          <p:cNvSpPr/>
          <p:nvPr/>
        </p:nvSpPr>
        <p:spPr>
          <a:xfrm>
            <a:off x="117475" y="681038"/>
            <a:ext cx="603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0" name="矩形 19"/>
          <p:cNvSpPr/>
          <p:nvPr/>
        </p:nvSpPr>
        <p:spPr>
          <a:xfrm>
            <a:off x="635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1" name="矩形 20"/>
          <p:cNvSpPr/>
          <p:nvPr/>
        </p:nvSpPr>
        <p:spPr>
          <a:xfrm>
            <a:off x="38100" y="681038"/>
            <a:ext cx="111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矩形 21"/>
          <p:cNvSpPr/>
          <p:nvPr/>
        </p:nvSpPr>
        <p:spPr>
          <a:xfrm>
            <a:off x="0" y="681038"/>
            <a:ext cx="1270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4" name="矩形 23"/>
          <p:cNvSpPr/>
          <p:nvPr/>
        </p:nvSpPr>
        <p:spPr>
          <a:xfrm flipH="1">
            <a:off x="200025"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5" name="矩形 24"/>
          <p:cNvSpPr/>
          <p:nvPr/>
        </p:nvSpPr>
        <p:spPr>
          <a:xfrm flipH="1">
            <a:off x="252413"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6" name="矩形 25"/>
          <p:cNvSpPr/>
          <p:nvPr/>
        </p:nvSpPr>
        <p:spPr>
          <a:xfrm flipH="1">
            <a:off x="301625" y="681038"/>
            <a:ext cx="1270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矩形 26"/>
          <p:cNvSpPr/>
          <p:nvPr/>
        </p:nvSpPr>
        <p:spPr>
          <a:xfrm flipH="1">
            <a:off x="339725" y="681038"/>
            <a:ext cx="1270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8" name="矩形 27"/>
          <p:cNvSpPr/>
          <p:nvPr/>
        </p:nvSpPr>
        <p:spPr>
          <a:xfrm>
            <a:off x="371475" y="681038"/>
            <a:ext cx="492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673099" y="512064"/>
            <a:ext cx="10363200" cy="914400"/>
          </a:xfrm>
        </p:spPr>
        <p:txBody>
          <a:bodyPr/>
          <a:lstStyle>
            <a:lvl1pPr>
              <a:defRPr sz="4000"/>
            </a:lvl1pPr>
          </a:lstStyle>
          <a:p>
            <a:r>
              <a:rPr lang="zh-CN" altLang="en-US" noProof="1" smtClean="0"/>
              <a:t>单击此处编辑母版标题样式</a:t>
            </a:r>
            <a:endParaRPr lang="en-US" noProof="1"/>
          </a:p>
        </p:txBody>
      </p:sp>
      <p:sp>
        <p:nvSpPr>
          <p:cNvPr id="3" name="文本占位符 2"/>
          <p:cNvSpPr>
            <a:spLocks noGrp="1"/>
          </p:cNvSpPr>
          <p:nvPr>
            <p:ph type="body" idx="1"/>
          </p:nvPr>
        </p:nvSpPr>
        <p:spPr>
          <a:xfrm>
            <a:off x="609600" y="1809750"/>
            <a:ext cx="5386917" cy="639762"/>
          </a:xfrm>
        </p:spPr>
        <p:txBody>
          <a:bodyPr anchor="ctr"/>
          <a:lstStyle>
            <a:lvl1pPr marL="73025"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noProof="1" smtClean="0"/>
              <a:t>单击此处编辑母版文本样式</a:t>
            </a:r>
            <a:endParaRPr lang="zh-CN" altLang="en-US" noProof="1" smtClean="0"/>
          </a:p>
        </p:txBody>
      </p:sp>
      <p:sp>
        <p:nvSpPr>
          <p:cNvPr id="4" name="文本占位符 3"/>
          <p:cNvSpPr>
            <a:spLocks noGrp="1"/>
          </p:cNvSpPr>
          <p:nvPr>
            <p:ph type="body" sz="half" idx="3"/>
          </p:nvPr>
        </p:nvSpPr>
        <p:spPr>
          <a:xfrm>
            <a:off x="6193368" y="1809750"/>
            <a:ext cx="5389033" cy="639762"/>
          </a:xfrm>
        </p:spPr>
        <p:txBody>
          <a:bodyPr anchor="ctr"/>
          <a:lstStyle>
            <a:lvl1pPr marL="73025"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noProof="1" smtClean="0"/>
              <a:t>单击此处编辑母版文本样式</a:t>
            </a:r>
            <a:endParaRPr lang="zh-CN" altLang="en-US" noProof="1" smtClean="0"/>
          </a:p>
        </p:txBody>
      </p:sp>
      <p:sp>
        <p:nvSpPr>
          <p:cNvPr id="5" name="内容占位符 4"/>
          <p:cNvSpPr>
            <a:spLocks noGrp="1"/>
          </p:cNvSpPr>
          <p:nvPr>
            <p:ph sz="quarter" idx="2"/>
          </p:nvPr>
        </p:nvSpPr>
        <p:spPr>
          <a:xfrm>
            <a:off x="609600" y="2459037"/>
            <a:ext cx="5386917" cy="3959352"/>
          </a:xfrm>
        </p:spPr>
        <p:txBody>
          <a:bodyPr/>
          <a:lstStyle>
            <a:lvl1pPr>
              <a:defRPr sz="2400"/>
            </a:lvl1pPr>
            <a:lvl2pPr>
              <a:defRPr sz="2000"/>
            </a:lvl2pPr>
            <a:lvl3pPr>
              <a:defRPr sz="1800"/>
            </a:lvl3pPr>
            <a:lvl4pPr>
              <a:defRPr sz="1600"/>
            </a:lvl4pPr>
            <a:lvl5pPr>
              <a:defRPr sz="16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6" name="内容占位符 5"/>
          <p:cNvSpPr>
            <a:spLocks noGrp="1"/>
          </p:cNvSpPr>
          <p:nvPr>
            <p:ph sz="quarter" idx="4"/>
          </p:nvPr>
        </p:nvSpPr>
        <p:spPr>
          <a:xfrm>
            <a:off x="6193368" y="2459037"/>
            <a:ext cx="5389033" cy="3959352"/>
          </a:xfrm>
        </p:spPr>
        <p:txBody>
          <a:bodyPr/>
          <a:lstStyle>
            <a:lvl1pPr>
              <a:defRPr sz="2400"/>
            </a:lvl1pPr>
            <a:lvl2pPr>
              <a:defRPr sz="2000"/>
            </a:lvl2pPr>
            <a:lvl3pPr>
              <a:defRPr sz="1800"/>
            </a:lvl3pPr>
            <a:lvl4pPr>
              <a:defRPr sz="1600"/>
            </a:lvl4pPr>
            <a:lvl5pPr>
              <a:defRPr sz="16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29" name="日期占位符 6"/>
          <p:cNvSpPr>
            <a:spLocks noGrp="1"/>
          </p:cNvSpPr>
          <p:nvPr>
            <p:ph type="dt" sz="half" idx="1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B7EDBD-634B-4050-A985-9D6A81B2BD8E}"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30" name="页脚占位符 7"/>
          <p:cNvSpPr>
            <a:spLocks noGrp="1"/>
          </p:cNvSpPr>
          <p:nvPr>
            <p:ph type="ftr" sz="quarter" idx="1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31" name="灯片编号占位符 8"/>
          <p:cNvSpPr>
            <a:spLocks noGrp="1"/>
          </p:cNvSpPr>
          <p:nvPr>
            <p:ph type="sldNum" sz="quarter" idx="1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E4EB2AD3-4808-418B-A82B-6D5B717512A4}"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19200" y="512064"/>
            <a:ext cx="10363200" cy="914400"/>
          </a:xfrm>
        </p:spPr>
        <p:txBody>
          <a:bodyPr/>
          <a:lstStyle>
            <a:lvl1pPr>
              <a:defRPr sz="4000" cap="none" baseline="0"/>
            </a:lvl1pPr>
          </a:lstStyle>
          <a:p>
            <a:r>
              <a:rPr lang="zh-CN" altLang="en-US" noProof="1" smtClean="0"/>
              <a:t>单击此处编辑母版标题样式</a:t>
            </a:r>
            <a:endParaRPr lang="en-US"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日期占位符 1"/>
          <p:cNvSpPr>
            <a:spLocks noGrp="1"/>
          </p:cNvSpPr>
          <p:nvPr>
            <p:ph type="dt" sz="half" idx="2"/>
          </p:nvPr>
        </p:nvSpPr>
        <p:spPr>
          <a:xfrm>
            <a:off x="8636000" y="6416675"/>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3436625-F908-4197-9C9A-703ECB96F12F}"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19" name="页脚占位符 2"/>
          <p:cNvSpPr>
            <a:spLocks noGrp="1"/>
          </p:cNvSpPr>
          <p:nvPr>
            <p:ph type="ftr" sz="quarter" idx="3"/>
          </p:nvPr>
        </p:nvSpPr>
        <p:spPr>
          <a:xfrm>
            <a:off x="1219200" y="6416675"/>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0" name="灯片编号占位符 3"/>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6DB8199C-2E1E-4B94-90E1-ACC84879545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273050"/>
            <a:ext cx="10972800" cy="1162050"/>
          </a:xfrm>
        </p:spPr>
        <p:txBody>
          <a:bodyPr anchor="ctr"/>
          <a:lstStyle>
            <a:lvl1pPr algn="l">
              <a:buNone/>
              <a:defRPr sz="3600" b="0"/>
            </a:lvl1pPr>
          </a:lstStyle>
          <a:p>
            <a:r>
              <a:rPr lang="zh-CN" altLang="en-US" noProof="1" smtClean="0"/>
              <a:t>单击此处编辑母版标题样式</a:t>
            </a:r>
            <a:endParaRPr lang="en-US" noProof="1"/>
          </a:p>
        </p:txBody>
      </p:sp>
      <p:sp>
        <p:nvSpPr>
          <p:cNvPr id="3" name="文本占位符 2"/>
          <p:cNvSpPr>
            <a:spLocks noGrp="1"/>
          </p:cNvSpPr>
          <p:nvPr>
            <p:ph type="body" idx="2"/>
          </p:nvPr>
        </p:nvSpPr>
        <p:spPr>
          <a:xfrm>
            <a:off x="914400" y="1435100"/>
            <a:ext cx="3352800" cy="4572000"/>
          </a:xfrm>
        </p:spPr>
        <p:txBody>
          <a:bodyPr/>
          <a:lstStyle>
            <a:lvl1pPr marL="54610" indent="0">
              <a:buNone/>
              <a:defRPr sz="1800"/>
            </a:lvl1pPr>
            <a:lvl2pPr>
              <a:buNone/>
              <a:defRPr sz="1200"/>
            </a:lvl2pPr>
            <a:lvl3pPr>
              <a:buNone/>
              <a:defRPr sz="1000"/>
            </a:lvl3pPr>
            <a:lvl4pPr>
              <a:buNone/>
              <a:defRPr sz="900"/>
            </a:lvl4pPr>
            <a:lvl5pPr>
              <a:buNone/>
              <a:defRPr sz="900"/>
            </a:lvl5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1"/>
          </p:nvPr>
        </p:nvSpPr>
        <p:spPr>
          <a:xfrm>
            <a:off x="4572000" y="1435100"/>
            <a:ext cx="7315200" cy="4572000"/>
          </a:xfrm>
        </p:spPr>
        <p:txBody>
          <a:bodyPr/>
          <a:lstStyle>
            <a:lvl1pPr>
              <a:defRPr sz="3200"/>
            </a:lvl1pPr>
            <a:lvl2pPr>
              <a:defRPr sz="2800"/>
            </a:lvl2pPr>
            <a:lvl3pPr>
              <a:defRPr sz="2400"/>
            </a:lvl3pPr>
            <a:lvl4pPr>
              <a:defRPr sz="2000"/>
            </a:lvl4pPr>
            <a:lvl5pPr>
              <a:defRPr sz="20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en-US"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a:xfrm>
          <a:off x="0" y="0"/>
          <a:ext cx="0" cy="0"/>
          <a:chOff x="0" y="0"/>
          <a:chExt cx="0" cy="0"/>
        </a:xfrm>
      </p:grpSpPr>
      <p:sp>
        <p:nvSpPr>
          <p:cNvPr id="18" name="矩形 17"/>
          <p:cNvSpPr/>
          <p:nvPr/>
        </p:nvSpPr>
        <p:spPr>
          <a:xfrm>
            <a:off x="490538" y="0"/>
            <a:ext cx="1170463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9" name="直接连接符 18"/>
          <p:cNvCxnSpPr/>
          <p:nvPr/>
        </p:nvCxnSpPr>
        <p:spPr>
          <a:xfrm flipV="1">
            <a:off x="484188" y="1884363"/>
            <a:ext cx="11710988"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8205" name="组合 19"/>
          <p:cNvGrpSpPr/>
          <p:nvPr/>
        </p:nvGrpSpPr>
        <p:grpSpPr>
          <a:xfrm rot="5400000">
            <a:off x="11376025" y="1196975"/>
            <a:ext cx="130175" cy="171450"/>
            <a:chOff x="6668087" y="1297746"/>
            <a:chExt cx="161840" cy="156602"/>
          </a:xfrm>
        </p:grpSpPr>
        <p:cxnSp>
          <p:nvCxnSpPr>
            <p:cNvPr id="21" name="直接连接符 20"/>
            <p:cNvCxnSpPr/>
            <p:nvPr/>
          </p:nvCxnSpPr>
          <p:spPr>
            <a:xfrm rot="16200000">
              <a:off x="6664320" y="1321813"/>
              <a:ext cx="88452" cy="80919"/>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直接连接符 21"/>
            <p:cNvCxnSpPr/>
            <p:nvPr/>
          </p:nvCxnSpPr>
          <p:spPr>
            <a:xfrm rot="16200000" flipV="1">
              <a:off x="6685931" y="1411572"/>
              <a:ext cx="126151"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直接连接符 23"/>
            <p:cNvCxnSpPr/>
            <p:nvPr/>
          </p:nvCxnSpPr>
          <p:spPr>
            <a:xfrm rot="5400000" flipH="1">
              <a:off x="6745240" y="1321812"/>
              <a:ext cx="88452" cy="80921"/>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206" name="组合 25"/>
          <p:cNvGrpSpPr/>
          <p:nvPr/>
        </p:nvGrpSpPr>
        <p:grpSpPr>
          <a:xfrm rot="5400000">
            <a:off x="11579225" y="1349375"/>
            <a:ext cx="130175" cy="171450"/>
            <a:chOff x="6668087" y="1297746"/>
            <a:chExt cx="161840" cy="156602"/>
          </a:xfrm>
        </p:grpSpPr>
        <p:cxnSp>
          <p:nvCxnSpPr>
            <p:cNvPr id="26" name="直接连接符 25"/>
            <p:cNvCxnSpPr/>
            <p:nvPr/>
          </p:nvCxnSpPr>
          <p:spPr>
            <a:xfrm rot="16200000">
              <a:off x="6664320" y="1321813"/>
              <a:ext cx="88452" cy="80919"/>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直接连接符 26"/>
            <p:cNvCxnSpPr/>
            <p:nvPr/>
          </p:nvCxnSpPr>
          <p:spPr>
            <a:xfrm rot="16200000" flipV="1">
              <a:off x="6685931" y="1411572"/>
              <a:ext cx="126151"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直接连接符 27"/>
            <p:cNvCxnSpPr/>
            <p:nvPr/>
          </p:nvCxnSpPr>
          <p:spPr>
            <a:xfrm rot="5400000" flipH="1">
              <a:off x="6745240" y="1321812"/>
              <a:ext cx="88452" cy="80921"/>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207" name="组合 29"/>
          <p:cNvGrpSpPr/>
          <p:nvPr/>
        </p:nvGrpSpPr>
        <p:grpSpPr>
          <a:xfrm rot="5400000">
            <a:off x="11114088" y="1452563"/>
            <a:ext cx="133350" cy="171450"/>
            <a:chOff x="6668087" y="1297746"/>
            <a:chExt cx="161840" cy="156602"/>
          </a:xfrm>
        </p:grpSpPr>
        <p:cxnSp>
          <p:nvCxnSpPr>
            <p:cNvPr id="30" name="直接连接符 29"/>
            <p:cNvCxnSpPr/>
            <p:nvPr/>
          </p:nvCxnSpPr>
          <p:spPr>
            <a:xfrm rot="16200000">
              <a:off x="6663358" y="1322777"/>
              <a:ext cx="88452" cy="7899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直接连接符 30"/>
            <p:cNvCxnSpPr/>
            <p:nvPr/>
          </p:nvCxnSpPr>
          <p:spPr>
            <a:xfrm rot="16200000" flipV="1">
              <a:off x="6684005" y="1411573"/>
              <a:ext cx="126151"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直接连接符 31"/>
            <p:cNvCxnSpPr/>
            <p:nvPr/>
          </p:nvCxnSpPr>
          <p:spPr>
            <a:xfrm rot="5400000" flipH="1">
              <a:off x="6744278" y="1320849"/>
              <a:ext cx="88452" cy="8284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标题 1"/>
          <p:cNvSpPr>
            <a:spLocks noGrp="1"/>
          </p:cNvSpPr>
          <p:nvPr>
            <p:ph type="title"/>
          </p:nvPr>
        </p:nvSpPr>
        <p:spPr bwMode="grayWhite">
          <a:xfrm>
            <a:off x="1219200" y="441252"/>
            <a:ext cx="9144000" cy="701749"/>
          </a:xfrm>
        </p:spPr>
        <p:txBody>
          <a:bodyPr anchor="b"/>
          <a:lstStyle>
            <a:lvl1pPr algn="l">
              <a:buNone/>
              <a:defRPr sz="2100" b="0"/>
            </a:lvl1pPr>
          </a:lstStyle>
          <a:p>
            <a:r>
              <a:rPr lang="zh-CN" altLang="en-US" noProof="1" smtClean="0"/>
              <a:t>单击此处编辑母版标题样式</a:t>
            </a:r>
            <a:endParaRPr lang="en-US" noProof="1"/>
          </a:p>
        </p:txBody>
      </p:sp>
      <p:sp>
        <p:nvSpPr>
          <p:cNvPr id="3" name="图片占位符 2"/>
          <p:cNvSpPr>
            <a:spLocks noGrp="1"/>
          </p:cNvSpPr>
          <p:nvPr>
            <p:ph type="pic" idx="1"/>
          </p:nvPr>
        </p:nvSpPr>
        <p:spPr>
          <a:xfrm>
            <a:off x="490709" y="1893781"/>
            <a:ext cx="11704320" cy="4960144"/>
          </a:xfrm>
          <a:solidFill>
            <a:schemeClr val="bg2"/>
          </a:solidFill>
        </p:spPr>
        <p:txBody>
          <a:bodyPr vert="horz" wrap="square" lIns="91440" tIns="45720" rIns="91440" bIns="45720" numCol="1" anchor="t" anchorCtr="0" compatLnSpc="1">
            <a:normAutofit/>
          </a:bodyPr>
          <a:lstStyle>
            <a:lvl1pPr marL="0" indent="0">
              <a:buNone/>
              <a:defRPr sz="3200"/>
            </a:lvl1pPr>
          </a:lstStyle>
          <a:p>
            <a:pPr marL="0" marR="0" lvl="0" indent="0" algn="l" defTabSz="914400" rtl="0" eaLnBrk="0" fontAlgn="base" latinLnBrk="0" hangingPunct="0">
              <a:lnSpc>
                <a:spcPct val="100000"/>
              </a:lnSpc>
              <a:spcBef>
                <a:spcPts val="700"/>
              </a:spcBef>
              <a:spcAft>
                <a:spcPct val="0"/>
              </a:spcAft>
              <a:buClr>
                <a:schemeClr val="tx2"/>
              </a:buClr>
              <a:buSzPct val="95000"/>
              <a:buFont typeface="Wingdings" panose="05000000000000000000" pitchFamily="2" charset="2"/>
              <a:buNone/>
              <a:defRPr/>
            </a:pPr>
            <a:r>
              <a:rPr kumimoji="0" lang="zh-CN" altLang="en-US" sz="3200" b="0" i="0" u="none" strike="noStrike" kern="1200" cap="none" spc="0" normalizeH="0" baseline="0" noProof="0" smtClean="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bwMode="grayWhite">
          <a:xfrm>
            <a:off x="1219200" y="1150144"/>
            <a:ext cx="9144000" cy="685800"/>
          </a:xfrm>
        </p:spPr>
        <p:txBody>
          <a:bodyPr/>
          <a:lstStyle>
            <a:lvl1pPr marL="27305" indent="0">
              <a:spcBef>
                <a:spcPts val="0"/>
              </a:spcBef>
              <a:buNone/>
              <a:defRPr sz="1400">
                <a:solidFill>
                  <a:srgbClr val="FFFFFF"/>
                </a:solidFill>
              </a:defRPr>
            </a:lvl1pPr>
            <a:lvl2pPr>
              <a:defRPr sz="1200"/>
            </a:lvl2pPr>
            <a:lvl3pPr>
              <a:defRPr sz="1000"/>
            </a:lvl3pPr>
            <a:lvl4pPr>
              <a:defRPr sz="900"/>
            </a:lvl4pPr>
            <a:lvl5pPr>
              <a:defRPr sz="900"/>
            </a:lvl5pPr>
          </a:lstStyle>
          <a:p>
            <a:pPr lvl="0"/>
            <a:r>
              <a:rPr lang="zh-CN" altLang="en-US" noProof="1" smtClean="0"/>
              <a:t>单击此处编辑母版文本样式</a:t>
            </a:r>
            <a:endParaRPr lang="zh-CN" altLang="en-US" noProof="1" smtClean="0"/>
          </a:p>
        </p:txBody>
      </p:sp>
      <p:sp>
        <p:nvSpPr>
          <p:cNvPr id="33" name="日期占位符 4"/>
          <p:cNvSpPr>
            <a:spLocks noGrp="1"/>
          </p:cNvSpPr>
          <p:nvPr>
            <p:ph type="dt" sz="half" idx="12"/>
          </p:nvPr>
        </p:nvSpPr>
        <p:spPr>
          <a:xfrm>
            <a:off x="8636000" y="55563"/>
            <a:ext cx="28448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3200BB2C-1346-4D3C-A493-AA498A63186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34" name="页脚占位符 5"/>
          <p:cNvSpPr>
            <a:spLocks noGrp="1"/>
          </p:cNvSpPr>
          <p:nvPr>
            <p:ph type="ftr" sz="quarter" idx="3"/>
          </p:nvPr>
        </p:nvSpPr>
        <p:spPr>
          <a:xfrm>
            <a:off x="1219200" y="55563"/>
            <a:ext cx="7416800" cy="365125"/>
          </a:xfrm>
          <a:prstGeom prst="rect">
            <a:avLst/>
          </a:prstGeom>
        </p:spPr>
        <p:txBody>
          <a:bodyPr vert="horz"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35" name="灯片编号占位符 6"/>
          <p:cNvSpPr>
            <a:spLocks noGrp="1"/>
          </p:cNvSpPr>
          <p:nvPr>
            <p:ph type="sldNum" sz="quarter" idx="4"/>
          </p:nvPr>
        </p:nvSpPr>
        <p:spPr>
          <a:xfrm>
            <a:off x="11480800" y="55563"/>
            <a:ext cx="609600" cy="365125"/>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27425B1-44C4-4758-A089-8080B6FCB932}"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2" Type="http://schemas.openxmlformats.org/officeDocument/2006/relationships/theme" Target="../theme/theme2.xml"/><Relationship Id="rId21" Type="http://schemas.openxmlformats.org/officeDocument/2006/relationships/slideLayout" Target="../slideLayouts/slideLayout42.xml"/><Relationship Id="rId20" Type="http://schemas.openxmlformats.org/officeDocument/2006/relationships/slideLayout" Target="../slideLayouts/slideLayout41.xml"/><Relationship Id="rId2" Type="http://schemas.openxmlformats.org/officeDocument/2006/relationships/slideLayout" Target="../slideLayouts/slideLayout23.xml"/><Relationship Id="rId19" Type="http://schemas.openxmlformats.org/officeDocument/2006/relationships/slideLayout" Target="../slideLayouts/slideLayout40.xml"/><Relationship Id="rId18" Type="http://schemas.openxmlformats.org/officeDocument/2006/relationships/slideLayout" Target="../slideLayouts/slideLayout39.xml"/><Relationship Id="rId17" Type="http://schemas.openxmlformats.org/officeDocument/2006/relationships/slideLayout" Target="../slideLayouts/slideLayout38.xml"/><Relationship Id="rId16" Type="http://schemas.openxmlformats.org/officeDocument/2006/relationships/slideLayout" Target="../slideLayouts/slideLayout37.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p:sp>
        <p:nvSpPr>
          <p:cNvPr id="7" name="矩形 6"/>
          <p:cNvSpPr/>
          <p:nvPr/>
        </p:nvSpPr>
        <p:spPr>
          <a:xfrm>
            <a:off x="0" y="0"/>
            <a:ext cx="487363"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矩形 7"/>
          <p:cNvSpPr/>
          <p:nvPr/>
        </p:nvSpPr>
        <p:spPr>
          <a:xfrm>
            <a:off x="339725" y="5046663"/>
            <a:ext cx="984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矩形 8"/>
          <p:cNvSpPr/>
          <p:nvPr/>
        </p:nvSpPr>
        <p:spPr>
          <a:xfrm>
            <a:off x="339725" y="4797425"/>
            <a:ext cx="984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矩形 9"/>
          <p:cNvSpPr/>
          <p:nvPr/>
        </p:nvSpPr>
        <p:spPr>
          <a:xfrm>
            <a:off x="339725" y="4637088"/>
            <a:ext cx="98425" cy="13811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矩形 10"/>
          <p:cNvSpPr/>
          <p:nvPr/>
        </p:nvSpPr>
        <p:spPr>
          <a:xfrm>
            <a:off x="339725" y="4541838"/>
            <a:ext cx="98425" cy="74613"/>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2" name="矩形 11"/>
          <p:cNvSpPr/>
          <p:nvPr/>
        </p:nvSpPr>
        <p:spPr>
          <a:xfrm>
            <a:off x="412750" y="681038"/>
            <a:ext cx="603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5" name="矩形 14"/>
          <p:cNvSpPr/>
          <p:nvPr/>
        </p:nvSpPr>
        <p:spPr>
          <a:xfrm>
            <a:off x="358775" y="681038"/>
            <a:ext cx="36513"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333375" y="681038"/>
            <a:ext cx="12700"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矩形 16"/>
          <p:cNvSpPr/>
          <p:nvPr/>
        </p:nvSpPr>
        <p:spPr>
          <a:xfrm>
            <a:off x="295275" y="681038"/>
            <a:ext cx="12700"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35" name="标题占位符 21"/>
          <p:cNvSpPr>
            <a:spLocks noGrp="1" noChangeArrowheads="1"/>
          </p:cNvSpPr>
          <p:nvPr>
            <p:ph type="title" idx="4294967295"/>
          </p:nvPr>
        </p:nvSpPr>
        <p:spPr bwMode="auto">
          <a:xfrm>
            <a:off x="1219200" y="512763"/>
            <a:ext cx="1036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单击此处编辑母版标题样式</a:t>
            </a:r>
            <a:endParaRPr lang="en-US" altLang="zh-CN" smtClean="0"/>
          </a:p>
        </p:txBody>
      </p:sp>
      <p:sp>
        <p:nvSpPr>
          <p:cNvPr id="1036" name="文本占位符 12"/>
          <p:cNvSpPr>
            <a:spLocks noGrp="1"/>
          </p:cNvSpPr>
          <p:nvPr>
            <p:ph type="body"/>
          </p:nvPr>
        </p:nvSpPr>
        <p:spPr>
          <a:xfrm>
            <a:off x="1219200" y="1784350"/>
            <a:ext cx="10363200" cy="45720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
        <p:nvSpPr>
          <p:cNvPr id="14" name="日期占位符 13"/>
          <p:cNvSpPr>
            <a:spLocks noGrp="1"/>
          </p:cNvSpPr>
          <p:nvPr>
            <p:ph type="dt" sz="half" idx="2"/>
          </p:nvPr>
        </p:nvSpPr>
        <p:spPr>
          <a:xfrm>
            <a:off x="8636000" y="6416675"/>
            <a:ext cx="28448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3" name="页脚占位符 2"/>
          <p:cNvSpPr>
            <a:spLocks noGrp="1"/>
          </p:cNvSpPr>
          <p:nvPr>
            <p:ph type="ftr" sz="quarter" idx="3"/>
          </p:nvPr>
        </p:nvSpPr>
        <p:spPr>
          <a:xfrm>
            <a:off x="1219200" y="6416675"/>
            <a:ext cx="74168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3" name="灯片编号占位符 22"/>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eaLnBrk="1" hangingPunct="1">
              <a:defRPr sz="1200" noProof="1">
                <a:solidFill>
                  <a:schemeClr val="tx2"/>
                </a:solidFill>
                <a:latin typeface="Corbel" panose="020B0503020204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hf sldNum="0" hdr="0" ftr="0" dt="0"/>
  <p:txStyles>
    <p:titleStyle>
      <a:lvl1pPr algn="l" rtl="0" eaLnBrk="0" fontAlgn="base" hangingPunct="0">
        <a:spcBef>
          <a:spcPct val="0"/>
        </a:spcBef>
        <a:spcAft>
          <a:spcPct val="0"/>
        </a:spcAft>
        <a:defRPr sz="4000" kern="1200" spc="-100">
          <a:solidFill>
            <a:srgbClr val="C1EEFF"/>
          </a:solidFill>
          <a:latin typeface="+mj-lt"/>
          <a:ea typeface="+mj-ea"/>
          <a:cs typeface="华文楷体" panose="02010600040101010101" pitchFamily="2" charset="-122"/>
        </a:defRPr>
      </a:lvl1pPr>
      <a:lvl2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2pPr>
      <a:lvl3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3pPr>
      <a:lvl4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4pPr>
      <a:lvl5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5pPr>
      <a:lvl6pPr marL="4572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6pPr>
      <a:lvl7pPr marL="9144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7pPr>
      <a:lvl8pPr marL="13716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8pPr>
      <a:lvl9pPr marL="18288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9pPr>
    </p:titleStyle>
    <p:bodyStyle>
      <a:lvl1pPr marL="411480"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680"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455"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10055" indent="-210185" algn="l" rtl="0" eaLnBrk="1" latinLnBrk="0" hangingPunct="1">
        <a:spcBef>
          <a:spcPct val="20000"/>
        </a:spcBef>
        <a:buClr>
          <a:schemeClr val="accent3"/>
        </a:buClr>
        <a:buFont typeface="Wingdings 2" panose="05020102010507070707"/>
        <a:buChar char=""/>
        <a:defRPr kumimoji="0" sz="1800" kern="1200">
          <a:solidFill>
            <a:schemeClr val="tx1"/>
          </a:solidFill>
          <a:latin typeface="+mn-lt"/>
          <a:ea typeface="+mn-ea"/>
          <a:cs typeface="+mn-cs"/>
        </a:defRPr>
      </a:lvl6pPr>
      <a:lvl7pPr marL="1901825" indent="-182880" algn="l" rtl="0" eaLnBrk="1" latinLnBrk="0" hangingPunct="1">
        <a:spcBef>
          <a:spcPct val="20000"/>
        </a:spcBef>
        <a:buClr>
          <a:schemeClr val="accent4"/>
        </a:buClr>
        <a:buFont typeface="Wingdings 2" panose="05020102010507070707"/>
        <a:buChar char=""/>
        <a:defRPr kumimoji="0" sz="1600" kern="1200">
          <a:solidFill>
            <a:schemeClr val="tx1"/>
          </a:solidFill>
          <a:latin typeface="+mn-lt"/>
          <a:ea typeface="+mn-ea"/>
          <a:cs typeface="+mn-cs"/>
        </a:defRPr>
      </a:lvl7pPr>
      <a:lvl8pPr marL="2094230" indent="-182880" algn="l" rtl="0" eaLnBrk="1" latinLnBrk="0" hangingPunct="1">
        <a:spcBef>
          <a:spcPct val="20000"/>
        </a:spcBef>
        <a:buClr>
          <a:schemeClr val="accent4"/>
        </a:buClr>
        <a:buFont typeface="Wingdings 2" panose="05020102010507070707"/>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panose="05020102010507070707"/>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00">
                <a:alpha val="100000"/>
              </a:srgbClr>
            </a:gs>
            <a:gs pos="64999">
              <a:srgbClr val="000000">
                <a:alpha val="100000"/>
              </a:srgbClr>
            </a:gs>
            <a:gs pos="100000">
              <a:srgbClr val="5A77A9">
                <a:alpha val="100000"/>
              </a:srgbClr>
            </a:gs>
          </a:gsLst>
          <a:lin ang="5400000"/>
          <a:tileRect/>
        </a:gradFill>
        <a:effectLst/>
      </p:bgPr>
    </p:bg>
    <p:spTree>
      <p:nvGrpSpPr>
        <p:cNvPr id="1" name=""/>
        <p:cNvGrpSpPr/>
        <p:nvPr/>
      </p:nvGrpSpPr>
      <p:grpSpPr/>
      <p:sp>
        <p:nvSpPr>
          <p:cNvPr id="7" name="矩形 6"/>
          <p:cNvSpPr/>
          <p:nvPr/>
        </p:nvSpPr>
        <p:spPr>
          <a:xfrm>
            <a:off x="0" y="0"/>
            <a:ext cx="487363"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矩形 7"/>
          <p:cNvSpPr/>
          <p:nvPr/>
        </p:nvSpPr>
        <p:spPr>
          <a:xfrm>
            <a:off x="339725" y="5046663"/>
            <a:ext cx="984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矩形 8"/>
          <p:cNvSpPr/>
          <p:nvPr/>
        </p:nvSpPr>
        <p:spPr>
          <a:xfrm>
            <a:off x="339725" y="4797425"/>
            <a:ext cx="984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矩形 9"/>
          <p:cNvSpPr/>
          <p:nvPr/>
        </p:nvSpPr>
        <p:spPr>
          <a:xfrm>
            <a:off x="339725" y="4637088"/>
            <a:ext cx="98425" cy="13811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矩形 10"/>
          <p:cNvSpPr/>
          <p:nvPr/>
        </p:nvSpPr>
        <p:spPr>
          <a:xfrm>
            <a:off x="339725" y="4541838"/>
            <a:ext cx="98425" cy="74613"/>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2" name="矩形 11"/>
          <p:cNvSpPr/>
          <p:nvPr/>
        </p:nvSpPr>
        <p:spPr>
          <a:xfrm>
            <a:off x="412750" y="681038"/>
            <a:ext cx="603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5" name="矩形 14"/>
          <p:cNvSpPr/>
          <p:nvPr/>
        </p:nvSpPr>
        <p:spPr>
          <a:xfrm>
            <a:off x="358775" y="681038"/>
            <a:ext cx="36513"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333375" y="681038"/>
            <a:ext cx="12700"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矩形 16"/>
          <p:cNvSpPr/>
          <p:nvPr/>
        </p:nvSpPr>
        <p:spPr>
          <a:xfrm>
            <a:off x="295275" y="681038"/>
            <a:ext cx="12700"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035" name="标题占位符 21"/>
          <p:cNvSpPr>
            <a:spLocks noGrp="1" noChangeArrowheads="1"/>
          </p:cNvSpPr>
          <p:nvPr>
            <p:ph type="title" idx="4294967295"/>
          </p:nvPr>
        </p:nvSpPr>
        <p:spPr bwMode="auto">
          <a:xfrm>
            <a:off x="1219200" y="512763"/>
            <a:ext cx="1036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单击此处编辑母版标题样式</a:t>
            </a:r>
            <a:endParaRPr lang="en-US" altLang="zh-CN" smtClean="0"/>
          </a:p>
        </p:txBody>
      </p:sp>
      <p:sp>
        <p:nvSpPr>
          <p:cNvPr id="1036" name="文本占位符 12"/>
          <p:cNvSpPr>
            <a:spLocks noGrp="1"/>
          </p:cNvSpPr>
          <p:nvPr>
            <p:ph type="body"/>
          </p:nvPr>
        </p:nvSpPr>
        <p:spPr>
          <a:xfrm>
            <a:off x="1219200" y="1784350"/>
            <a:ext cx="10363200" cy="45720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
        <p:nvSpPr>
          <p:cNvPr id="14" name="日期占位符 13"/>
          <p:cNvSpPr>
            <a:spLocks noGrp="1"/>
          </p:cNvSpPr>
          <p:nvPr>
            <p:ph type="dt" sz="half" idx="2"/>
          </p:nvPr>
        </p:nvSpPr>
        <p:spPr>
          <a:xfrm>
            <a:off x="8636000" y="6416675"/>
            <a:ext cx="28448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EADF4E8-96A9-403A-88C2-9599C0B3BE8A}" type="datetimeFigureOut">
              <a:rPr kumimoji="0" lang="en-US" sz="1100" b="0" i="0" u="none" strike="noStrike" kern="1200" cap="none" spc="0" normalizeH="0" baseline="0" noProof="0">
                <a:ln>
                  <a:noFill/>
                </a:ln>
                <a:solidFill>
                  <a:schemeClr val="tx2"/>
                </a:solidFill>
                <a:effectLst/>
                <a:uLnTx/>
                <a:uFillTx/>
                <a:latin typeface="+mn-lt"/>
                <a:ea typeface="+mn-ea"/>
                <a:cs typeface="+mn-cs"/>
              </a:rPr>
            </a:fld>
            <a:endParaRPr kumimoji="0" lang="en-US" sz="1100" b="0" i="0" u="none" strike="noStrike" kern="1200" cap="none" spc="0" normalizeH="0" baseline="0" noProof="0" dirty="0">
              <a:ln>
                <a:noFill/>
              </a:ln>
              <a:solidFill>
                <a:schemeClr val="tx2"/>
              </a:solidFill>
              <a:effectLst/>
              <a:uLnTx/>
              <a:uFillTx/>
              <a:latin typeface="+mn-lt"/>
              <a:ea typeface="+mn-ea"/>
              <a:cs typeface="+mn-cs"/>
            </a:endParaRPr>
          </a:p>
        </p:txBody>
      </p:sp>
      <p:sp>
        <p:nvSpPr>
          <p:cNvPr id="3" name="页脚占位符 2"/>
          <p:cNvSpPr>
            <a:spLocks noGrp="1"/>
          </p:cNvSpPr>
          <p:nvPr>
            <p:ph type="ftr" sz="quarter" idx="3"/>
          </p:nvPr>
        </p:nvSpPr>
        <p:spPr>
          <a:xfrm>
            <a:off x="1219200" y="6416675"/>
            <a:ext cx="74168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2"/>
              </a:solidFill>
              <a:effectLst/>
              <a:uLnTx/>
              <a:uFillTx/>
              <a:latin typeface="+mn-lt"/>
              <a:ea typeface="+mn-ea"/>
              <a:cs typeface="+mn-cs"/>
            </a:endParaRPr>
          </a:p>
        </p:txBody>
      </p:sp>
      <p:sp>
        <p:nvSpPr>
          <p:cNvPr id="23" name="灯片编号占位符 22"/>
          <p:cNvSpPr>
            <a:spLocks noGrp="1"/>
          </p:cNvSpPr>
          <p:nvPr>
            <p:ph type="sldNum" sz="quarter" idx="4"/>
          </p:nvPr>
        </p:nvSpPr>
        <p:spPr>
          <a:xfrm>
            <a:off x="11480800" y="6416675"/>
            <a:ext cx="609600" cy="365125"/>
          </a:xfrm>
          <a:prstGeom prst="rect">
            <a:avLst/>
          </a:prstGeom>
        </p:spPr>
        <p:txBody>
          <a:bodyPr vert="horz" wrap="square" lIns="91440" tIns="45720" rIns="91440" bIns="45720" numCol="1" anchor="b" anchorCtr="0" compatLnSpc="1"/>
          <a:lstStyle>
            <a:lvl1pPr eaLnBrk="1" hangingPunct="1">
              <a:defRPr sz="1200" noProof="1">
                <a:solidFill>
                  <a:schemeClr val="tx2"/>
                </a:solidFill>
                <a:latin typeface="Corbel" panose="020B0503020204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70128AED-B8AE-4A0D-9C4F-D33DC76E0193}"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Tree>
  </p:cSld>
  <p:clrMap bg1="dk1" tx1="lt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Lst>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hf sldNum="0" hdr="0" ftr="0" dt="0"/>
  <p:txStyles>
    <p:titleStyle>
      <a:lvl1pPr algn="l" rtl="0" eaLnBrk="0" fontAlgn="base" hangingPunct="0">
        <a:spcBef>
          <a:spcPct val="0"/>
        </a:spcBef>
        <a:spcAft>
          <a:spcPct val="0"/>
        </a:spcAft>
        <a:defRPr sz="4000" kern="1200" spc="-100">
          <a:solidFill>
            <a:srgbClr val="C1EEFF"/>
          </a:solidFill>
          <a:latin typeface="+mj-lt"/>
          <a:ea typeface="+mj-ea"/>
          <a:cs typeface="华文楷体" panose="02010600040101010101" pitchFamily="2" charset="-122"/>
        </a:defRPr>
      </a:lvl1pPr>
      <a:lvl2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2pPr>
      <a:lvl3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3pPr>
      <a:lvl4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4pPr>
      <a:lvl5pPr algn="l" rtl="0" eaLnBrk="0" fontAlgn="base" hangingPunct="0">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5pPr>
      <a:lvl6pPr marL="4572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6pPr>
      <a:lvl7pPr marL="9144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7pPr>
      <a:lvl8pPr marL="13716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8pPr>
      <a:lvl9pPr marL="1828800" algn="l" rtl="0" fontAlgn="base">
        <a:spcBef>
          <a:spcPct val="0"/>
        </a:spcBef>
        <a:spcAft>
          <a:spcPct val="0"/>
        </a:spcAft>
        <a:defRPr sz="4000">
          <a:solidFill>
            <a:srgbClr val="C1EEFF"/>
          </a:solidFill>
          <a:latin typeface="Consolas" panose="020B0609020204030204" pitchFamily="49" charset="0"/>
          <a:ea typeface="华文楷体" panose="02010600040101010101" pitchFamily="2" charset="-122"/>
          <a:cs typeface="华文楷体" panose="02010600040101010101" pitchFamily="2" charset="-122"/>
        </a:defRPr>
      </a:lvl9pPr>
    </p:titleStyle>
    <p:bodyStyle>
      <a:lvl1pPr marL="411480"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680"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455"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10055" indent="-210185" algn="l" rtl="0" eaLnBrk="1" latinLnBrk="0" hangingPunct="1">
        <a:spcBef>
          <a:spcPct val="20000"/>
        </a:spcBef>
        <a:buClr>
          <a:schemeClr val="accent3"/>
        </a:buClr>
        <a:buFont typeface="Wingdings 2" panose="05020102010507070707"/>
        <a:buChar char=""/>
        <a:defRPr kumimoji="0" sz="1800" kern="1200">
          <a:solidFill>
            <a:schemeClr val="tx1"/>
          </a:solidFill>
          <a:latin typeface="+mn-lt"/>
          <a:ea typeface="+mn-ea"/>
          <a:cs typeface="+mn-cs"/>
        </a:defRPr>
      </a:lvl6pPr>
      <a:lvl7pPr marL="1901825" indent="-182880" algn="l" rtl="0" eaLnBrk="1" latinLnBrk="0" hangingPunct="1">
        <a:spcBef>
          <a:spcPct val="20000"/>
        </a:spcBef>
        <a:buClr>
          <a:schemeClr val="accent4"/>
        </a:buClr>
        <a:buFont typeface="Wingdings 2" panose="05020102010507070707"/>
        <a:buChar char=""/>
        <a:defRPr kumimoji="0" sz="1600" kern="1200">
          <a:solidFill>
            <a:schemeClr val="tx1"/>
          </a:solidFill>
          <a:latin typeface="+mn-lt"/>
          <a:ea typeface="+mn-ea"/>
          <a:cs typeface="+mn-cs"/>
        </a:defRPr>
      </a:lvl7pPr>
      <a:lvl8pPr marL="2094230" indent="-182880" algn="l" rtl="0" eaLnBrk="1" latinLnBrk="0" hangingPunct="1">
        <a:spcBef>
          <a:spcPct val="20000"/>
        </a:spcBef>
        <a:buClr>
          <a:schemeClr val="accent4"/>
        </a:buClr>
        <a:buFont typeface="Wingdings 2" panose="05020102010507070707"/>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panose="05020102010507070707"/>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33.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33.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s>
</file>

<file path=ppt/slides/_rels/slide14.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7" Type="http://schemas.openxmlformats.org/officeDocument/2006/relationships/slideLayout" Target="../slideLayouts/slideLayout12.xml"/><Relationship Id="rId16" Type="http://schemas.openxmlformats.org/officeDocument/2006/relationships/tags" Target="../tags/tag101.xml"/><Relationship Id="rId15" Type="http://schemas.openxmlformats.org/officeDocument/2006/relationships/tags" Target="../tags/tag100.xml"/><Relationship Id="rId14" Type="http://schemas.openxmlformats.org/officeDocument/2006/relationships/tags" Target="../tags/tag99.xml"/><Relationship Id="rId13" Type="http://schemas.openxmlformats.org/officeDocument/2006/relationships/tags" Target="../tags/tag98.xml"/><Relationship Id="rId12" Type="http://schemas.openxmlformats.org/officeDocument/2006/relationships/tags" Target="../tags/tag97.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tags" Target="../tags/tag8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4.svg"/><Relationship Id="rId3" Type="http://schemas.openxmlformats.org/officeDocument/2006/relationships/image" Target="../media/image10.png"/><Relationship Id="rId2" Type="http://schemas.openxmlformats.org/officeDocument/2006/relationships/image" Target="../media/image3.svg"/><Relationship Id="rId1" Type="http://schemas.openxmlformats.org/officeDocument/2006/relationships/image" Target="../media/image9.png"/></Relationships>
</file>

<file path=ppt/slides/_rels/slide21.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5" Type="http://schemas.openxmlformats.org/officeDocument/2006/relationships/slideLayout" Target="../slideLayouts/slideLayout12.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tags" Target="../tags/tag10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9" Type="http://schemas.openxmlformats.org/officeDocument/2006/relationships/slideLayout" Target="../slideLayouts/slideLayout12.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6" Type="http://schemas.openxmlformats.org/officeDocument/2006/relationships/notesSlide" Target="../notesSlides/notesSlide1.xml"/><Relationship Id="rId15" Type="http://schemas.openxmlformats.org/officeDocument/2006/relationships/slideLayout" Target="../slideLayouts/slideLayout12.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3" Type="http://schemas.openxmlformats.org/officeDocument/2006/relationships/slideLayout" Target="../slideLayouts/slideLayout12.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tags" Target="../tags/tag35.xml"/></Relationships>
</file>

<file path=ppt/slides/_rels/slide9.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0" Type="http://schemas.openxmlformats.org/officeDocument/2006/relationships/slideLayout" Target="../slideLayouts/slideLayout12.xml"/><Relationship Id="rId2" Type="http://schemas.openxmlformats.org/officeDocument/2006/relationships/tags" Target="../tags/tag48.xml"/><Relationship Id="rId19" Type="http://schemas.openxmlformats.org/officeDocument/2006/relationships/image" Target="../media/image2.svg"/><Relationship Id="rId18" Type="http://schemas.openxmlformats.org/officeDocument/2006/relationships/image" Target="../media/image8.png"/><Relationship Id="rId17" Type="http://schemas.openxmlformats.org/officeDocument/2006/relationships/tags" Target="../tags/tag61.xml"/><Relationship Id="rId16" Type="http://schemas.openxmlformats.org/officeDocument/2006/relationships/image" Target="../media/image1.svg"/><Relationship Id="rId15" Type="http://schemas.openxmlformats.org/officeDocument/2006/relationships/image" Target="../media/image7.png"/><Relationship Id="rId14" Type="http://schemas.openxmlformats.org/officeDocument/2006/relationships/tags" Target="../tags/tag60.xml"/><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433459" y="1534319"/>
            <a:ext cx="9607579" cy="267652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黑体" panose="02010609060101010101" pitchFamily="49" charset="-122"/>
                <a:ea typeface="黑体" panose="02010609060101010101" pitchFamily="49" charset="-122"/>
                <a:cs typeface="+mn-cs"/>
              </a:rPr>
              <a:t>脱贫人口小额信贷政策解读</a:t>
            </a:r>
            <a:endParaRPr kumimoji="0" lang="en-US" altLang="zh-CN" sz="60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36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楷体" panose="02010609060101010101" pitchFamily="49" charset="-122"/>
              <a:ea typeface="楷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36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楷体" panose="02010609060101010101" pitchFamily="49" charset="-122"/>
              <a:ea typeface="楷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楷体" panose="02010609060101010101" pitchFamily="49" charset="-122"/>
                <a:ea typeface="楷体" panose="02010609060101010101" pitchFamily="49" charset="-122"/>
                <a:cs typeface="+mn-cs"/>
              </a:rPr>
              <a:t>通辽市乡村振兴局</a:t>
            </a:r>
            <a:endParaRPr kumimoji="0" lang="zh-CN" altLang="en-US" sz="36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楷体" panose="02010609060101010101" pitchFamily="49" charset="-122"/>
              <a:ea typeface="楷体" panose="02010609060101010101" pitchFamily="49"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5" name="矩形 4"/>
          <p:cNvSpPr/>
          <p:nvPr/>
        </p:nvSpPr>
        <p:spPr>
          <a:xfrm>
            <a:off x="1387533" y="126283"/>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二、脱贫人口小额信贷政策要点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24" name="椭圆 23"/>
          <p:cNvSpPr/>
          <p:nvPr>
            <p:custDataLst>
              <p:tags r:id="rId1"/>
            </p:custDataLst>
          </p:nvPr>
        </p:nvSpPr>
        <p:spPr>
          <a:xfrm>
            <a:off x="6563521" y="1221715"/>
            <a:ext cx="1069692" cy="1069692"/>
          </a:xfrm>
          <a:prstGeom prst="ellipse">
            <a:avLst/>
          </a:prstGeom>
          <a:solidFill>
            <a:srgbClr val="FFC000"/>
          </a:solidFill>
          <a:ln w="12700" cap="flat" cmpd="sng" algn="ctr">
            <a:noFill/>
            <a:prstDash val="solid"/>
            <a:miter lim="800000"/>
          </a:ln>
          <a:effectLst/>
        </p:spPr>
        <p:txBody>
          <a:bodyPr rtlCol="0" anchor="ctr">
            <a:normAutofit/>
          </a:bodyPr>
          <a:lstStyle/>
          <a:p>
            <a:pPr algn="ctr">
              <a:lnSpc>
                <a:spcPct val="120000"/>
              </a:lnSpc>
            </a:pPr>
            <a:r>
              <a:rPr lang="en-US" altLang="zh-CN" sz="2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10</a:t>
            </a:r>
            <a:endParaRPr lang="en-US" altLang="zh-CN" sz="2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椭圆 26"/>
          <p:cNvSpPr/>
          <p:nvPr>
            <p:custDataLst>
              <p:tags r:id="rId2"/>
            </p:custDataLst>
          </p:nvPr>
        </p:nvSpPr>
        <p:spPr>
          <a:xfrm flipH="1">
            <a:off x="5160187" y="2141713"/>
            <a:ext cx="1069692" cy="1069692"/>
          </a:xfrm>
          <a:prstGeom prst="ellipse">
            <a:avLst/>
          </a:prstGeom>
          <a:solidFill>
            <a:srgbClr val="00B050"/>
          </a:solidFill>
          <a:ln w="57150" cap="flat" cmpd="sng" algn="ctr">
            <a:noFill/>
            <a:prstDash val="solid"/>
            <a:miter lim="800000"/>
          </a:ln>
          <a:effectLst/>
        </p:spPr>
        <p:txBody>
          <a:bodyPr rtlCol="0" anchor="ctr">
            <a:normAutofit/>
          </a:bodyPr>
          <a:lstStyle/>
          <a:p>
            <a:pPr algn="ctr">
              <a:lnSpc>
                <a:spcPct val="120000"/>
              </a:lnSpc>
            </a:pPr>
            <a:r>
              <a:rPr lang="en-US" altLang="zh-CN" sz="2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09</a:t>
            </a:r>
            <a:endParaRPr lang="zh-CN" altLang="en-US" sz="2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TextBox 2"/>
          <p:cNvSpPr/>
          <p:nvPr>
            <p:custDataLst>
              <p:tags r:id="rId3"/>
            </p:custDataLst>
          </p:nvPr>
        </p:nvSpPr>
        <p:spPr>
          <a:xfrm>
            <a:off x="6563521" y="1756560"/>
            <a:ext cx="63971" cy="4552164"/>
          </a:xfrm>
          <a:prstGeom prst="rect">
            <a:avLst/>
          </a:prstGeom>
          <a:solidFill>
            <a:srgbClr val="FFC000"/>
          </a:solidFill>
          <a:ln w="12700" cap="flat" cmpd="sng" algn="ctr">
            <a:noFill/>
            <a:prstDash val="solid"/>
            <a:miter lim="800000"/>
          </a:ln>
          <a:effectLst/>
        </p:spPr>
        <p:txBody>
          <a:bodyPr rtlCol="0" anchor="ctr">
            <a:normAutofit/>
          </a:bodyPr>
          <a:lstStyle/>
          <a:p>
            <a:pPr algn="ctr">
              <a:lnSpc>
                <a:spcPct val="120000"/>
              </a:lnSpc>
            </a:pPr>
            <a:endParaRPr lang="zh-CN" altLang="en-US" sz="360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3"/>
          <p:cNvSpPr/>
          <p:nvPr>
            <p:custDataLst>
              <p:tags r:id="rId4"/>
            </p:custDataLst>
          </p:nvPr>
        </p:nvSpPr>
        <p:spPr>
          <a:xfrm>
            <a:off x="6154766" y="2666839"/>
            <a:ext cx="63971" cy="3641886"/>
          </a:xfrm>
          <a:prstGeom prst="rect">
            <a:avLst/>
          </a:prstGeom>
          <a:solidFill>
            <a:srgbClr val="00B050"/>
          </a:solidFill>
          <a:ln w="12700" cap="flat" cmpd="sng" algn="ctr">
            <a:noFill/>
            <a:prstDash val="solid"/>
            <a:miter lim="800000"/>
          </a:ln>
          <a:effectLst/>
        </p:spPr>
        <p:txBody>
          <a:bodyPr rtlCol="0" anchor="ctr">
            <a:normAutofit/>
          </a:bodyPr>
          <a:lstStyle/>
          <a:p>
            <a:pPr algn="ctr">
              <a:lnSpc>
                <a:spcPct val="120000"/>
              </a:lnSpc>
            </a:pPr>
            <a:endParaRPr lang="zh-CN" altLang="en-US" sz="360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文本框 21"/>
          <p:cNvSpPr txBox="1"/>
          <p:nvPr>
            <p:custDataLst>
              <p:tags r:id="rId5"/>
            </p:custDataLst>
          </p:nvPr>
        </p:nvSpPr>
        <p:spPr>
          <a:xfrm>
            <a:off x="7966854" y="1437216"/>
            <a:ext cx="3645644" cy="704497"/>
          </a:xfrm>
          <a:prstGeom prst="rect">
            <a:avLst/>
          </a:prstGeom>
        </p:spPr>
        <p:txBody>
          <a:bodyPr wrap="square" lIns="90000" tIns="46800" rIns="90000" bIns="46800" anchor="b" anchorCtr="0">
            <a:normAutofit/>
          </a:bodyPr>
          <a:lstStyle>
            <a:defPPr>
              <a:defRPr lang="zh-CN"/>
            </a:defPPr>
            <a:lvl1pPr>
              <a:defRPr>
                <a:solidFill>
                  <a:srgbClr val="000000">
                    <a:lumMod val="75000"/>
                  </a:srgbClr>
                </a:solidFill>
                <a:latin typeface="Calibri Light" panose="020F0302020204030204"/>
              </a:defRPr>
            </a:lvl1pPr>
          </a:lstStyle>
          <a:p>
            <a:pPr>
              <a:lnSpc>
                <a:spcPct val="120000"/>
              </a:lnSpc>
            </a:pPr>
            <a:r>
              <a:rPr lang="zh-CN" altLang="en-US" sz="2400" b="1" dirty="0">
                <a:solidFill>
                  <a:schemeClr val="bg1"/>
                </a:solidFill>
                <a:latin typeface="楷体_GB2312" pitchFamily="49" charset="-122"/>
                <a:ea typeface="楷体_GB2312" pitchFamily="49" charset="-122"/>
                <a:sym typeface="+mn-ea"/>
              </a:rPr>
              <a:t>实施时间</a:t>
            </a:r>
            <a:endParaRPr lang="zh-CN" altLang="en-US" sz="2400" b="1" spc="300" dirty="0">
              <a:solidFill>
                <a:schemeClr val="bg1"/>
              </a:solidFill>
              <a:latin typeface="楷体_GB2312" pitchFamily="49" charset="-122"/>
              <a:ea typeface="楷体_GB2312" pitchFamily="49" charset="-122"/>
              <a:cs typeface="+mn-ea"/>
              <a:sym typeface="+mn-ea"/>
            </a:endParaRPr>
          </a:p>
        </p:txBody>
      </p:sp>
      <p:sp>
        <p:nvSpPr>
          <p:cNvPr id="23" name="文本框 22"/>
          <p:cNvSpPr txBox="1"/>
          <p:nvPr>
            <p:custDataLst>
              <p:tags r:id="rId6"/>
            </p:custDataLst>
          </p:nvPr>
        </p:nvSpPr>
        <p:spPr>
          <a:xfrm>
            <a:off x="7977997" y="2212874"/>
            <a:ext cx="3645644" cy="261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defPPr>
              <a:defRPr lang="zh-CN"/>
            </a:defPPr>
            <a:lvl1pPr fontAlgn="base">
              <a:spcBef>
                <a:spcPct val="0"/>
              </a:spcBef>
              <a:spcAft>
                <a:spcPct val="0"/>
              </a:spcAft>
              <a:buFont typeface="Arial" panose="020B0604020202020204" pitchFamily="34" charset="0"/>
              <a:buNone/>
              <a:defRPr>
                <a:solidFill>
                  <a:srgbClr val="000000">
                    <a:lumMod val="75000"/>
                  </a:srgbClr>
                </a:solidFill>
                <a:latin typeface="Calibri Light" panose="020F0302020204030204"/>
                <a:ea typeface="微软雅黑" panose="020B0503020204020204" pitchFamily="34" charset="-122"/>
              </a:defRPr>
            </a:lvl1pPr>
            <a:lvl2pPr marL="742950" indent="-285750">
              <a:defRPr>
                <a:latin typeface="Calibri" panose="020F0502020204030204" charset="0"/>
                <a:ea typeface="微软雅黑" panose="020B0503020204020204" pitchFamily="34" charset="-122"/>
              </a:defRPr>
            </a:lvl2pPr>
            <a:lvl3pPr marL="1143000" indent="-228600">
              <a:defRPr>
                <a:latin typeface="Calibri" panose="020F0502020204030204" charset="0"/>
                <a:ea typeface="微软雅黑" panose="020B0503020204020204" pitchFamily="34" charset="-122"/>
              </a:defRPr>
            </a:lvl3pPr>
            <a:lvl4pPr marL="1600200" indent="-228600">
              <a:defRPr>
                <a:latin typeface="Calibri" panose="020F0502020204030204" charset="0"/>
                <a:ea typeface="微软雅黑" panose="020B0503020204020204" pitchFamily="34" charset="-122"/>
              </a:defRPr>
            </a:lvl4pPr>
            <a:lvl5pPr marL="2057400" indent="-228600">
              <a:defRPr>
                <a:latin typeface="Calibri" panose="020F050202020403020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9pPr>
          </a:lstStyle>
          <a:p>
            <a:pPr>
              <a:lnSpc>
                <a:spcPct val="120000"/>
              </a:lnSpc>
            </a:pPr>
            <a:r>
              <a:rPr lang="en-US" altLang="zh-CN" sz="1800" b="1" dirty="0">
                <a:solidFill>
                  <a:schemeClr val="bg1"/>
                </a:solidFill>
                <a:latin typeface="楷体_GB2312" pitchFamily="49" charset="-122"/>
                <a:ea typeface="楷体_GB2312" pitchFamily="49" charset="-122"/>
                <a:sym typeface="+mn-ea"/>
              </a:rPr>
              <a:t>     </a:t>
            </a:r>
            <a:r>
              <a:rPr lang="zh-CN" altLang="en-US" sz="1800" b="1" dirty="0">
                <a:solidFill>
                  <a:schemeClr val="bg1"/>
                </a:solidFill>
                <a:latin typeface="楷体_GB2312" pitchFamily="49" charset="-122"/>
                <a:ea typeface="楷体_GB2312" pitchFamily="49" charset="-122"/>
                <a:sym typeface="+mn-ea"/>
              </a:rPr>
              <a:t>文件印发之日（</a:t>
            </a:r>
            <a:r>
              <a:rPr lang="en-US" altLang="zh-CN" sz="1800" b="1" dirty="0">
                <a:solidFill>
                  <a:schemeClr val="bg1"/>
                </a:solidFill>
                <a:latin typeface="楷体_GB2312" pitchFamily="49" charset="-122"/>
                <a:ea typeface="楷体_GB2312" pitchFamily="49" charset="-122"/>
                <a:sym typeface="+mn-ea"/>
              </a:rPr>
              <a:t>2021</a:t>
            </a:r>
            <a:r>
              <a:rPr lang="zh-CN" altLang="en-US" sz="1800" b="1" dirty="0">
                <a:solidFill>
                  <a:schemeClr val="bg1"/>
                </a:solidFill>
                <a:latin typeface="楷体_GB2312" pitchFamily="49" charset="-122"/>
                <a:ea typeface="楷体_GB2312" pitchFamily="49" charset="-122"/>
                <a:sym typeface="+mn-ea"/>
              </a:rPr>
              <a:t>年</a:t>
            </a:r>
            <a:r>
              <a:rPr lang="en-US" altLang="zh-CN" sz="1800" b="1" dirty="0">
                <a:solidFill>
                  <a:schemeClr val="bg1"/>
                </a:solidFill>
                <a:latin typeface="楷体_GB2312" pitchFamily="49" charset="-122"/>
                <a:ea typeface="楷体_GB2312" pitchFamily="49" charset="-122"/>
                <a:sym typeface="+mn-ea"/>
              </a:rPr>
              <a:t>3</a:t>
            </a:r>
            <a:r>
              <a:rPr lang="zh-CN" altLang="en-US" sz="1800" b="1" dirty="0">
                <a:solidFill>
                  <a:schemeClr val="bg1"/>
                </a:solidFill>
                <a:latin typeface="楷体_GB2312" pitchFamily="49" charset="-122"/>
                <a:ea typeface="楷体_GB2312" pitchFamily="49" charset="-122"/>
                <a:sym typeface="+mn-ea"/>
              </a:rPr>
              <a:t>月</a:t>
            </a:r>
            <a:r>
              <a:rPr lang="en-US" altLang="zh-CN" sz="1800" b="1" dirty="0">
                <a:solidFill>
                  <a:schemeClr val="bg1"/>
                </a:solidFill>
                <a:latin typeface="楷体_GB2312" pitchFamily="49" charset="-122"/>
                <a:ea typeface="楷体_GB2312" pitchFamily="49" charset="-122"/>
                <a:sym typeface="+mn-ea"/>
              </a:rPr>
              <a:t>4</a:t>
            </a:r>
            <a:r>
              <a:rPr lang="zh-CN" altLang="en-US" sz="1800" b="1" dirty="0">
                <a:solidFill>
                  <a:schemeClr val="bg1"/>
                </a:solidFill>
                <a:latin typeface="楷体_GB2312" pitchFamily="49" charset="-122"/>
                <a:ea typeface="楷体_GB2312" pitchFamily="49" charset="-122"/>
                <a:sym typeface="+mn-ea"/>
              </a:rPr>
              <a:t>日）至</a:t>
            </a:r>
            <a:r>
              <a:rPr lang="en-US" altLang="zh-CN" sz="1800" b="1" dirty="0">
                <a:solidFill>
                  <a:schemeClr val="bg1"/>
                </a:solidFill>
                <a:latin typeface="楷体_GB2312" pitchFamily="49" charset="-122"/>
                <a:ea typeface="楷体_GB2312" pitchFamily="49" charset="-122"/>
                <a:sym typeface="+mn-ea"/>
              </a:rPr>
              <a:t>2025</a:t>
            </a:r>
            <a:r>
              <a:rPr lang="zh-CN" altLang="en-US" sz="1800" b="1" dirty="0">
                <a:solidFill>
                  <a:schemeClr val="bg1"/>
                </a:solidFill>
                <a:latin typeface="楷体_GB2312" pitchFamily="49" charset="-122"/>
                <a:ea typeface="楷体_GB2312" pitchFamily="49" charset="-122"/>
                <a:sym typeface="+mn-ea"/>
              </a:rPr>
              <a:t>年</a:t>
            </a:r>
            <a:r>
              <a:rPr lang="en-US" altLang="zh-CN" sz="1800" b="1" dirty="0">
                <a:solidFill>
                  <a:schemeClr val="bg1"/>
                </a:solidFill>
                <a:latin typeface="楷体_GB2312" pitchFamily="49" charset="-122"/>
                <a:ea typeface="楷体_GB2312" pitchFamily="49" charset="-122"/>
                <a:sym typeface="+mn-ea"/>
              </a:rPr>
              <a:t>12</a:t>
            </a:r>
            <a:r>
              <a:rPr lang="zh-CN" altLang="en-US" sz="1800" b="1" dirty="0">
                <a:solidFill>
                  <a:schemeClr val="bg1"/>
                </a:solidFill>
                <a:latin typeface="楷体_GB2312" pitchFamily="49" charset="-122"/>
                <a:ea typeface="楷体_GB2312" pitchFamily="49" charset="-122"/>
                <a:sym typeface="+mn-ea"/>
              </a:rPr>
              <a:t>月</a:t>
            </a:r>
            <a:r>
              <a:rPr lang="en-US" altLang="zh-CN" sz="1800" b="1" dirty="0">
                <a:solidFill>
                  <a:schemeClr val="bg1"/>
                </a:solidFill>
                <a:latin typeface="楷体_GB2312" pitchFamily="49" charset="-122"/>
                <a:ea typeface="楷体_GB2312" pitchFamily="49" charset="-122"/>
                <a:sym typeface="+mn-ea"/>
              </a:rPr>
              <a:t>31</a:t>
            </a:r>
            <a:r>
              <a:rPr lang="zh-CN" altLang="en-US" sz="1800" b="1" dirty="0">
                <a:solidFill>
                  <a:schemeClr val="bg1"/>
                </a:solidFill>
                <a:latin typeface="楷体_GB2312" pitchFamily="49" charset="-122"/>
                <a:ea typeface="楷体_GB2312" pitchFamily="49" charset="-122"/>
                <a:sym typeface="+mn-ea"/>
              </a:rPr>
              <a:t>日</a:t>
            </a:r>
            <a:endParaRPr lang="zh-CN" altLang="en-US" sz="1800" b="1" spc="150" dirty="0">
              <a:solidFill>
                <a:schemeClr val="bg1"/>
              </a:solidFill>
              <a:latin typeface="楷体_GB2312" pitchFamily="49" charset="-122"/>
              <a:ea typeface="楷体_GB2312" pitchFamily="49" charset="-122"/>
              <a:sym typeface="+mn-ea"/>
            </a:endParaRPr>
          </a:p>
        </p:txBody>
      </p:sp>
      <p:sp>
        <p:nvSpPr>
          <p:cNvPr id="20" name="文本框 19"/>
          <p:cNvSpPr txBox="1"/>
          <p:nvPr>
            <p:custDataLst>
              <p:tags r:id="rId7"/>
            </p:custDataLst>
          </p:nvPr>
        </p:nvSpPr>
        <p:spPr>
          <a:xfrm>
            <a:off x="1342786" y="1825006"/>
            <a:ext cx="3645644" cy="704497"/>
          </a:xfrm>
          <a:prstGeom prst="rect">
            <a:avLst/>
          </a:prstGeom>
        </p:spPr>
        <p:txBody>
          <a:bodyPr wrap="square" lIns="90000" tIns="46800" rIns="90000" bIns="46800" anchor="b" anchorCtr="0">
            <a:normAutofit/>
          </a:bodyPr>
          <a:lstStyle>
            <a:defPPr>
              <a:defRPr lang="zh-CN"/>
            </a:defPPr>
            <a:lvl1pPr>
              <a:defRPr>
                <a:solidFill>
                  <a:srgbClr val="000000">
                    <a:lumMod val="75000"/>
                  </a:srgbClr>
                </a:solidFill>
                <a:latin typeface="Calibri Light" panose="020F0302020204030204"/>
              </a:defRPr>
            </a:lvl1pPr>
          </a:lstStyle>
          <a:p>
            <a:pPr algn="r">
              <a:lnSpc>
                <a:spcPct val="120000"/>
              </a:lnSpc>
            </a:pPr>
            <a:r>
              <a:rPr lang="zh-CN" altLang="en-US" sz="2400" b="1" dirty="0">
                <a:solidFill>
                  <a:schemeClr val="bg1"/>
                </a:solidFill>
                <a:latin typeface="楷体_GB2312" pitchFamily="49" charset="-122"/>
                <a:ea typeface="楷体_GB2312" pitchFamily="49" charset="-122"/>
                <a:sym typeface="+mn-ea"/>
              </a:rPr>
              <a:t>贷款条件</a:t>
            </a:r>
            <a:endParaRPr lang="zh-CN" altLang="en-US" sz="2400" b="1" spc="300" dirty="0">
              <a:solidFill>
                <a:schemeClr val="bg1"/>
              </a:solidFill>
              <a:latin typeface="楷体_GB2312" pitchFamily="49" charset="-122"/>
              <a:ea typeface="楷体_GB2312" pitchFamily="49" charset="-122"/>
              <a:cs typeface="+mn-ea"/>
              <a:sym typeface="+mn-ea"/>
            </a:endParaRPr>
          </a:p>
        </p:txBody>
      </p:sp>
      <p:sp>
        <p:nvSpPr>
          <p:cNvPr id="21" name="文本框 20"/>
          <p:cNvSpPr txBox="1"/>
          <p:nvPr>
            <p:custDataLst>
              <p:tags r:id="rId8"/>
            </p:custDataLst>
          </p:nvPr>
        </p:nvSpPr>
        <p:spPr>
          <a:xfrm>
            <a:off x="1343025" y="2594610"/>
            <a:ext cx="3646170" cy="3469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zh-CN"/>
            </a:defPPr>
            <a:lvl1pPr fontAlgn="base">
              <a:spcBef>
                <a:spcPct val="0"/>
              </a:spcBef>
              <a:spcAft>
                <a:spcPct val="0"/>
              </a:spcAft>
              <a:buFont typeface="Arial" panose="020B0604020202020204" pitchFamily="34" charset="0"/>
              <a:buNone/>
              <a:defRPr>
                <a:solidFill>
                  <a:srgbClr val="000000">
                    <a:lumMod val="75000"/>
                  </a:srgbClr>
                </a:solidFill>
                <a:latin typeface="Calibri Light" panose="020F0302020204030204"/>
                <a:ea typeface="微软雅黑" panose="020B0503020204020204" pitchFamily="34" charset="-122"/>
              </a:defRPr>
            </a:lvl1pPr>
            <a:lvl2pPr marL="742950" indent="-285750">
              <a:defRPr>
                <a:latin typeface="Calibri" panose="020F0502020204030204" charset="0"/>
                <a:ea typeface="微软雅黑" panose="020B0503020204020204" pitchFamily="34" charset="-122"/>
              </a:defRPr>
            </a:lvl2pPr>
            <a:lvl3pPr marL="1143000" indent="-228600">
              <a:defRPr>
                <a:latin typeface="Calibri" panose="020F0502020204030204" charset="0"/>
                <a:ea typeface="微软雅黑" panose="020B0503020204020204" pitchFamily="34" charset="-122"/>
              </a:defRPr>
            </a:lvl3pPr>
            <a:lvl4pPr marL="1600200" indent="-228600">
              <a:defRPr>
                <a:latin typeface="Calibri" panose="020F0502020204030204" charset="0"/>
                <a:ea typeface="微软雅黑" panose="020B0503020204020204" pitchFamily="34" charset="-122"/>
              </a:defRPr>
            </a:lvl4pPr>
            <a:lvl5pPr marL="2057400" indent="-228600">
              <a:defRPr>
                <a:latin typeface="Calibri" panose="020F050202020403020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latin typeface="Calibri" panose="020F0502020204030204" charset="0"/>
                <a:ea typeface="微软雅黑" panose="020B0503020204020204" pitchFamily="34" charset="-122"/>
              </a:defRPr>
            </a:lvl9pPr>
          </a:lstStyle>
          <a:p>
            <a:pPr algn="just">
              <a:lnSpc>
                <a:spcPct val="120000"/>
              </a:lnSpc>
            </a:pPr>
            <a:r>
              <a:rPr lang="en-US" altLang="zh-CN" sz="1800" b="1" dirty="0">
                <a:solidFill>
                  <a:schemeClr val="bg1"/>
                </a:solidFill>
                <a:latin typeface="楷体_GB2312" pitchFamily="49" charset="-122"/>
                <a:ea typeface="楷体_GB2312" pitchFamily="49" charset="-122"/>
                <a:sym typeface="+mn-ea"/>
              </a:rPr>
              <a:t>    </a:t>
            </a:r>
            <a:r>
              <a:rPr lang="zh-CN" altLang="en-US" sz="1800" b="1" dirty="0">
                <a:solidFill>
                  <a:schemeClr val="bg1"/>
                </a:solidFill>
                <a:latin typeface="楷体_GB2312" pitchFamily="49" charset="-122"/>
                <a:ea typeface="楷体_GB2312" pitchFamily="49" charset="-122"/>
                <a:sym typeface="+mn-ea"/>
              </a:rPr>
              <a:t>申请贷款人员必须遵纪守法、诚实守信、无重大不良信用记录，并具有完全民事行为能力；必须通过银行评级授信、有贷款意愿、有必要的劳动生产技能和一定还款能力；必须将贷款资金用于不违反法规规定的产业和项目，且有一定市场前景；借款人年龄原则上应在</a:t>
            </a:r>
            <a:r>
              <a:rPr lang="en-US" altLang="zh-CN" sz="1800" b="1" dirty="0">
                <a:solidFill>
                  <a:schemeClr val="bg1"/>
                </a:solidFill>
                <a:latin typeface="楷体_GB2312" pitchFamily="49" charset="-122"/>
                <a:ea typeface="楷体_GB2312" pitchFamily="49" charset="-122"/>
                <a:sym typeface="+mn-ea"/>
              </a:rPr>
              <a:t>18</a:t>
            </a:r>
            <a:r>
              <a:rPr lang="zh-CN" altLang="en-US" sz="1800" b="1" dirty="0">
                <a:solidFill>
                  <a:schemeClr val="bg1"/>
                </a:solidFill>
                <a:latin typeface="楷体_GB2312" pitchFamily="49" charset="-122"/>
                <a:ea typeface="楷体_GB2312" pitchFamily="49" charset="-122"/>
                <a:sym typeface="+mn-ea"/>
              </a:rPr>
              <a:t>（含）</a:t>
            </a:r>
            <a:r>
              <a:rPr lang="en-US" altLang="zh-CN" sz="1800" b="1" dirty="0">
                <a:solidFill>
                  <a:schemeClr val="bg1"/>
                </a:solidFill>
                <a:latin typeface="楷体_GB2312" pitchFamily="49" charset="-122"/>
                <a:ea typeface="楷体_GB2312" pitchFamily="49" charset="-122"/>
                <a:sym typeface="+mn-ea"/>
              </a:rPr>
              <a:t>—65</a:t>
            </a:r>
            <a:r>
              <a:rPr lang="zh-CN" altLang="en-US" sz="1800" b="1" dirty="0">
                <a:solidFill>
                  <a:schemeClr val="bg1"/>
                </a:solidFill>
                <a:latin typeface="楷体_GB2312" pitchFamily="49" charset="-122"/>
                <a:ea typeface="楷体_GB2312" pitchFamily="49" charset="-122"/>
                <a:sym typeface="+mn-ea"/>
              </a:rPr>
              <a:t>周岁（含）之间，</a:t>
            </a:r>
            <a:r>
              <a:rPr lang="zh-CN" altLang="en-US" sz="1800" b="1" dirty="0">
                <a:solidFill>
                  <a:schemeClr val="bg1"/>
                </a:solidFill>
                <a:latin typeface="楷体_GB2312" pitchFamily="49" charset="-122"/>
                <a:ea typeface="楷体_GB2312" pitchFamily="49" charset="-122"/>
                <a:sym typeface="+mn-ea"/>
              </a:rPr>
              <a:t>即视为符合贷款年龄条件。</a:t>
            </a:r>
            <a:endParaRPr lang="zh-CN" altLang="en-US" sz="1800" b="1" spc="150" dirty="0">
              <a:solidFill>
                <a:schemeClr val="bg1"/>
              </a:solidFill>
              <a:latin typeface="楷体_GB2312" pitchFamily="49" charset="-122"/>
              <a:ea typeface="楷体_GB2312" pitchFamily="49" charset="-122"/>
              <a:sym typeface="+mn-ea"/>
            </a:endParaRPr>
          </a:p>
          <a:p>
            <a:pPr algn="just">
              <a:lnSpc>
                <a:spcPct val="120000"/>
              </a:lnSpc>
            </a:pPr>
            <a:r>
              <a:rPr lang="zh-CN" altLang="en-US" sz="1800" b="1" dirty="0">
                <a:solidFill>
                  <a:schemeClr val="bg1"/>
                </a:solidFill>
                <a:latin typeface="楷体_GB2312" pitchFamily="49" charset="-122"/>
                <a:ea typeface="楷体_GB2312" pitchFamily="49" charset="-122"/>
                <a:sym typeface="+mn-ea"/>
              </a:rPr>
              <a:t>。</a:t>
            </a:r>
            <a:r>
              <a:rPr lang="en-US" altLang="zh-CN" sz="1800" b="1" dirty="0">
                <a:solidFill>
                  <a:schemeClr val="bg1"/>
                </a:solidFill>
                <a:latin typeface="楷体_GB2312" pitchFamily="49" charset="-122"/>
                <a:ea typeface="楷体_GB2312" pitchFamily="49" charset="-122"/>
                <a:sym typeface="+mn-ea"/>
              </a:rPr>
              <a:t>     </a:t>
            </a:r>
            <a:endParaRPr lang="en-US" altLang="zh-CN" sz="1800" b="1" spc="150" dirty="0">
              <a:solidFill>
                <a:schemeClr val="bg1"/>
              </a:solidFill>
              <a:latin typeface="楷体_GB2312" pitchFamily="49" charset="-122"/>
              <a:ea typeface="楷体_GB2312" pitchFamily="49"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500" fill="hold">
                                          <p:stCondLst>
                                            <p:cond delay="0"/>
                                          </p:stCondLst>
                                        </p:cTn>
                                        <p:tgtEl>
                                          <p:spTgt spid="27"/>
                                        </p:tgtEl>
                                        <p:attrNameLst>
                                          <p:attrName>style.visibility</p:attrName>
                                        </p:attrNameLst>
                                      </p:cBhvr>
                                      <p:to>
                                        <p:strVal val="visible"/>
                                      </p:to>
                                    </p:set>
                                    <p:animEffect transition="in" filter="diamond(in)">
                                      <p:cBhvr>
                                        <p:cTn id="7" dur="500"/>
                                        <p:tgtEl>
                                          <p:spTgt spid="27"/>
                                        </p:tgtEl>
                                      </p:cBhvr>
                                    </p:animEffect>
                                  </p:childTnLst>
                                </p:cTn>
                              </p:par>
                              <p:par>
                                <p:cTn id="8" presetID="8" presetClass="entr" presetSubtype="16" fill="hold" grpId="0" nodeType="withEffect">
                                  <p:stCondLst>
                                    <p:cond delay="0"/>
                                  </p:stCondLst>
                                  <p:childTnLst>
                                    <p:set>
                                      <p:cBhvr>
                                        <p:cTn id="9" dur="500" fill="hold">
                                          <p:stCondLst>
                                            <p:cond delay="0"/>
                                          </p:stCondLst>
                                        </p:cTn>
                                        <p:tgtEl>
                                          <p:spTgt spid="15"/>
                                        </p:tgtEl>
                                        <p:attrNameLst>
                                          <p:attrName>style.visibility</p:attrName>
                                        </p:attrNameLst>
                                      </p:cBhvr>
                                      <p:to>
                                        <p:strVal val="visible"/>
                                      </p:to>
                                    </p:set>
                                    <p:animEffect transition="in" filter="diamond(in)">
                                      <p:cBhvr>
                                        <p:cTn id="10" dur="500"/>
                                        <p:tgtEl>
                                          <p:spTgt spid="15"/>
                                        </p:tgtEl>
                                      </p:cBhvr>
                                    </p:animEffect>
                                  </p:childTnLst>
                                </p:cTn>
                              </p:par>
                            </p:childTnLst>
                          </p:cTn>
                        </p:par>
                        <p:par>
                          <p:cTn id="11" fill="hold">
                            <p:stCondLst>
                              <p:cond delay="500"/>
                            </p:stCondLst>
                            <p:childTnLst>
                              <p:par>
                                <p:cTn id="12" presetID="8" presetClass="entr" presetSubtype="16" fill="hold" grpId="0" nodeType="afterEffect">
                                  <p:stCondLst>
                                    <p:cond delay="0"/>
                                  </p:stCondLst>
                                  <p:childTnLst>
                                    <p:set>
                                      <p:cBhvr>
                                        <p:cTn id="13" dur="500" fill="hold">
                                          <p:stCondLst>
                                            <p:cond delay="0"/>
                                          </p:stCondLst>
                                        </p:cTn>
                                        <p:tgtEl>
                                          <p:spTgt spid="20"/>
                                        </p:tgtEl>
                                        <p:attrNameLst>
                                          <p:attrName>style.visibility</p:attrName>
                                        </p:attrNameLst>
                                      </p:cBhvr>
                                      <p:to>
                                        <p:strVal val="visible"/>
                                      </p:to>
                                    </p:set>
                                    <p:animEffect transition="in" filter="diamond(in)">
                                      <p:cBhvr>
                                        <p:cTn id="14" dur="500"/>
                                        <p:tgtEl>
                                          <p:spTgt spid="20"/>
                                        </p:tgtEl>
                                      </p:cBhvr>
                                    </p:animEffect>
                                  </p:childTnLst>
                                </p:cTn>
                              </p:par>
                              <p:par>
                                <p:cTn id="15" presetID="8" presetClass="entr" presetSubtype="16" fill="hold" grpId="0" nodeType="withEffect">
                                  <p:stCondLst>
                                    <p:cond delay="0"/>
                                  </p:stCondLst>
                                  <p:childTnLst>
                                    <p:set>
                                      <p:cBhvr>
                                        <p:cTn id="16" dur="500" fill="hold">
                                          <p:stCondLst>
                                            <p:cond delay="0"/>
                                          </p:stCondLst>
                                        </p:cTn>
                                        <p:tgtEl>
                                          <p:spTgt spid="21"/>
                                        </p:tgtEl>
                                        <p:attrNameLst>
                                          <p:attrName>style.visibility</p:attrName>
                                        </p:attrNameLst>
                                      </p:cBhvr>
                                      <p:to>
                                        <p:strVal val="visible"/>
                                      </p:to>
                                    </p:set>
                                    <p:animEffect transition="in" filter="diamond(i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500" fill="hold">
                                          <p:stCondLst>
                                            <p:cond delay="0"/>
                                          </p:stCondLst>
                                        </p:cTn>
                                        <p:tgtEl>
                                          <p:spTgt spid="24"/>
                                        </p:tgtEl>
                                        <p:attrNameLst>
                                          <p:attrName>style.visibility</p:attrName>
                                        </p:attrNameLst>
                                      </p:cBhvr>
                                      <p:to>
                                        <p:strVal val="visible"/>
                                      </p:to>
                                    </p:set>
                                    <p:animEffect transition="in" filter="plus(in)">
                                      <p:cBhvr>
                                        <p:cTn id="22" dur="500"/>
                                        <p:tgtEl>
                                          <p:spTgt spid="24"/>
                                        </p:tgtEl>
                                      </p:cBhvr>
                                    </p:animEffect>
                                  </p:childTnLst>
                                </p:cTn>
                              </p:par>
                              <p:par>
                                <p:cTn id="23" presetID="13" presetClass="entr" presetSubtype="16" fill="hold" grpId="0" nodeType="withEffect">
                                  <p:stCondLst>
                                    <p:cond delay="0"/>
                                  </p:stCondLst>
                                  <p:childTnLst>
                                    <p:set>
                                      <p:cBhvr>
                                        <p:cTn id="24" dur="500" fill="hold">
                                          <p:stCondLst>
                                            <p:cond delay="0"/>
                                          </p:stCondLst>
                                        </p:cTn>
                                        <p:tgtEl>
                                          <p:spTgt spid="14"/>
                                        </p:tgtEl>
                                        <p:attrNameLst>
                                          <p:attrName>style.visibility</p:attrName>
                                        </p:attrNameLst>
                                      </p:cBhvr>
                                      <p:to>
                                        <p:strVal val="visible"/>
                                      </p:to>
                                    </p:set>
                                    <p:animEffect transition="in" filter="plus(in)">
                                      <p:cBhvr>
                                        <p:cTn id="25" dur="500"/>
                                        <p:tgtEl>
                                          <p:spTgt spid="14"/>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down)">
                                      <p:cBhvr>
                                        <p:cTn id="29" dur="500"/>
                                        <p:tgtEl>
                                          <p:spTgt spid="22"/>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strips(downLeft)">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animBg="1"/>
      <p:bldP spid="21" grpId="0"/>
      <p:bldP spid="20" grpId="0"/>
      <p:bldP spid="24" grpId="0" animBg="1"/>
      <p:bldP spid="14" grpId="0" animBg="1"/>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2" name="文本框 1"/>
          <p:cNvSpPr txBox="1"/>
          <p:nvPr/>
        </p:nvSpPr>
        <p:spPr>
          <a:xfrm>
            <a:off x="1941830" y="2093595"/>
            <a:ext cx="9538970" cy="4399915"/>
          </a:xfrm>
          <a:prstGeom prst="rect">
            <a:avLst/>
          </a:prstGeom>
          <a:noFill/>
        </p:spPr>
        <p:txBody>
          <a:bodyPr wrap="square" rtlCol="0">
            <a:spAutoFit/>
          </a:bodyPr>
          <a:p>
            <a:pPr lvl="0" algn="l">
              <a:buClrTx/>
              <a:buSzTx/>
              <a:buFontTx/>
            </a:pPr>
            <a:endParaRPr lang="zh-CN" altLang="en-US" sz="2000">
              <a:solidFill>
                <a:schemeClr val="bg1"/>
              </a:solidFill>
              <a:sym typeface="+mn-ea"/>
            </a:endParaRPr>
          </a:p>
          <a:p>
            <a:pPr lvl="0" algn="l">
              <a:buClrTx/>
              <a:buSzTx/>
              <a:buFont typeface="Arial" panose="020B0604020202020204" pitchFamily="34" charset="0"/>
            </a:pPr>
            <a:r>
              <a:rPr lang="zh-CN" altLang="en-US" sz="2200" b="1" dirty="0">
                <a:solidFill>
                  <a:schemeClr val="bg1"/>
                </a:solidFill>
                <a:latin typeface="楷体_GB2312" pitchFamily="49" charset="-122"/>
                <a:ea typeface="楷体_GB2312" pitchFamily="49" charset="-122"/>
                <a:sym typeface="+mn-ea"/>
              </a:rPr>
              <a:t>探索建立扶贫开发与乡村振兴紧密结合的产业发展项目信贷支持机制,继续以贷款风险补偿资金的方式支持乡村集体经济等新型经济组织发展生产。</a:t>
            </a:r>
            <a:endParaRPr lang="zh-CN" altLang="en-US" sz="2200" b="1" dirty="0">
              <a:solidFill>
                <a:schemeClr val="bg1"/>
              </a:solidFill>
              <a:latin typeface="楷体_GB2312" pitchFamily="49" charset="-122"/>
              <a:ea typeface="楷体_GB2312" pitchFamily="49" charset="-122"/>
              <a:sym typeface="+mn-ea"/>
            </a:endParaRPr>
          </a:p>
          <a:p>
            <a:pPr marL="342900" lvl="0" indent="-342900" algn="l">
              <a:buClrTx/>
              <a:buSzTx/>
              <a:buFont typeface="Arial" panose="020B0604020202020204" pitchFamily="34" charset="0"/>
              <a:buAutoNum type="arabicPeriod"/>
            </a:pPr>
            <a:endParaRPr lang="zh-CN" altLang="en-US" sz="2200" b="1" dirty="0">
              <a:solidFill>
                <a:schemeClr val="bg1"/>
              </a:solidFill>
              <a:latin typeface="楷体_GB2312" pitchFamily="49" charset="-122"/>
              <a:ea typeface="楷体_GB2312" pitchFamily="49" charset="-122"/>
              <a:sym typeface="+mn-ea"/>
            </a:endParaRPr>
          </a:p>
          <a:p>
            <a:pPr lvl="0" algn="l">
              <a:buClrTx/>
              <a:buSzTx/>
              <a:buFont typeface="Arial" panose="020B0604020202020204" pitchFamily="34" charset="0"/>
            </a:pPr>
            <a:r>
              <a:rPr lang="zh-CN" altLang="en-US" sz="2200" b="1" dirty="0">
                <a:solidFill>
                  <a:schemeClr val="bg1"/>
                </a:solidFill>
                <a:latin typeface="楷体_GB2312" pitchFamily="49" charset="-122"/>
                <a:ea typeface="楷体_GB2312" pitchFamily="49" charset="-122"/>
                <a:sym typeface="+mn-ea"/>
              </a:rPr>
              <a:t>以风险补偿资金为依托,结合地方实际,按照市场化原则,在盟市或旗县建立扶贫产业发展基金,做到统一管理、规范运营,确保资金全部用于扶贫产业项目。</a:t>
            </a:r>
            <a:endParaRPr lang="zh-CN" altLang="en-US" sz="2200" b="1" dirty="0">
              <a:solidFill>
                <a:schemeClr val="bg1"/>
              </a:solidFill>
              <a:latin typeface="楷体_GB2312" pitchFamily="49" charset="-122"/>
              <a:ea typeface="楷体_GB2312" pitchFamily="49" charset="-122"/>
              <a:sym typeface="+mn-ea"/>
            </a:endParaRPr>
          </a:p>
          <a:p>
            <a:pPr lvl="0" algn="l">
              <a:buClrTx/>
              <a:buSzTx/>
              <a:buFont typeface="Arial" panose="020B0604020202020204" pitchFamily="34" charset="0"/>
            </a:pPr>
            <a:endParaRPr lang="zh-CN" altLang="en-US" sz="2200" b="1" dirty="0">
              <a:solidFill>
                <a:schemeClr val="bg1"/>
              </a:solidFill>
              <a:latin typeface="楷体_GB2312" pitchFamily="49" charset="-122"/>
              <a:ea typeface="楷体_GB2312" pitchFamily="49" charset="-122"/>
              <a:sym typeface="+mn-ea"/>
            </a:endParaRPr>
          </a:p>
          <a:p>
            <a:pPr lvl="0" algn="l">
              <a:buClrTx/>
              <a:buSzTx/>
              <a:buFont typeface="Arial" panose="020B0604020202020204" pitchFamily="34" charset="0"/>
            </a:pPr>
            <a:r>
              <a:rPr lang="zh-CN" altLang="en-US" sz="2200" b="1" dirty="0">
                <a:solidFill>
                  <a:schemeClr val="bg1"/>
                </a:solidFill>
                <a:latin typeface="楷体_GB2312" pitchFamily="49" charset="-122"/>
                <a:ea typeface="楷体_GB2312" pitchFamily="49" charset="-122"/>
                <a:sym typeface="+mn-ea"/>
              </a:rPr>
              <a:t>按照《财政专项扶贫资金使用管理办法》,将风险补偿资金用于贫困地区小型公益性基础设施建设和产业发展,着力补齐“两不愁、三保障”和饮水安全短板。</a:t>
            </a:r>
            <a:endParaRPr lang="zh-CN" altLang="en-US" sz="2000">
              <a:solidFill>
                <a:schemeClr val="bg1"/>
              </a:solidFill>
              <a:latin typeface="Arial" panose="020B0604020202020204" pitchFamily="34" charset="0"/>
              <a:sym typeface="+mn-ea"/>
            </a:endParaRPr>
          </a:p>
          <a:p>
            <a:pPr marL="342900" lvl="0" indent="-342900" algn="l">
              <a:buClrTx/>
              <a:buSzTx/>
              <a:buFontTx/>
            </a:pPr>
            <a:endParaRPr lang="zh-CN" altLang="en-US" sz="2000">
              <a:solidFill>
                <a:schemeClr val="bg1"/>
              </a:solidFill>
              <a:sym typeface="+mn-ea"/>
            </a:endParaRPr>
          </a:p>
          <a:p>
            <a:pPr lvl="0" algn="l">
              <a:buClrTx/>
              <a:buSzTx/>
              <a:buFontTx/>
            </a:pPr>
            <a:endParaRPr lang="zh-CN" altLang="en-US" sz="2000">
              <a:solidFill>
                <a:schemeClr val="bg1"/>
              </a:solidFill>
              <a:sym typeface="+mn-ea"/>
            </a:endParaRPr>
          </a:p>
        </p:txBody>
      </p:sp>
      <p:sp>
        <p:nvSpPr>
          <p:cNvPr id="6" name="椭圆 5"/>
          <p:cNvSpPr/>
          <p:nvPr>
            <p:custDataLst>
              <p:tags r:id="rId1"/>
            </p:custDataLst>
          </p:nvPr>
        </p:nvSpPr>
        <p:spPr>
          <a:xfrm>
            <a:off x="1161351" y="2500082"/>
            <a:ext cx="674930" cy="675884"/>
          </a:xfrm>
          <a:prstGeom prst="ellipse">
            <a:avLst/>
          </a:prstGeom>
          <a:solidFill>
            <a:srgbClr val="095FF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Arial" panose="020B0604020202020204" pitchFamily="34" charset="0"/>
              <a:ea typeface="隶书" panose="02010509060101010101" pitchFamily="49" charset="-122"/>
              <a:cs typeface="隶书" panose="02010509060101010101" pitchFamily="49" charset="-122"/>
            </a:endParaRPr>
          </a:p>
        </p:txBody>
      </p:sp>
      <p:sp>
        <p:nvSpPr>
          <p:cNvPr id="7" name="椭圆 6"/>
          <p:cNvSpPr/>
          <p:nvPr>
            <p:custDataLst>
              <p:tags r:id="rId2"/>
            </p:custDataLst>
          </p:nvPr>
        </p:nvSpPr>
        <p:spPr>
          <a:xfrm>
            <a:off x="1161434" y="4729463"/>
            <a:ext cx="674930" cy="67588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Arial" panose="020B0604020202020204" pitchFamily="34" charset="0"/>
              <a:ea typeface="隶书" panose="02010509060101010101" pitchFamily="49" charset="-122"/>
              <a:cs typeface="隶书" panose="02010509060101010101" pitchFamily="49" charset="-122"/>
            </a:endParaRPr>
          </a:p>
        </p:txBody>
      </p:sp>
      <p:sp>
        <p:nvSpPr>
          <p:cNvPr id="8" name="椭圆 7"/>
          <p:cNvSpPr/>
          <p:nvPr>
            <p:custDataLst>
              <p:tags r:id="rId3"/>
            </p:custDataLst>
          </p:nvPr>
        </p:nvSpPr>
        <p:spPr>
          <a:xfrm>
            <a:off x="1161351" y="3570286"/>
            <a:ext cx="674930" cy="675884"/>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Arial" panose="020B0604020202020204" pitchFamily="34" charset="0"/>
              <a:ea typeface="隶书" panose="02010509060101010101" pitchFamily="49" charset="-122"/>
              <a:cs typeface="隶书" panose="02010509060101010101" pitchFamily="49" charset="-122"/>
            </a:endParaRPr>
          </a:p>
        </p:txBody>
      </p:sp>
      <p:sp>
        <p:nvSpPr>
          <p:cNvPr id="12" name="文本框 11"/>
          <p:cNvSpPr txBox="1"/>
          <p:nvPr/>
        </p:nvSpPr>
        <p:spPr>
          <a:xfrm>
            <a:off x="1224280" y="4883150"/>
            <a:ext cx="529590" cy="368300"/>
          </a:xfrm>
          <a:prstGeom prst="rect">
            <a:avLst/>
          </a:prstGeom>
          <a:noFill/>
        </p:spPr>
        <p:txBody>
          <a:bodyPr wrap="square" rtlCol="0">
            <a:spAutoFit/>
          </a:bodyPr>
          <a:p>
            <a:r>
              <a:rPr lang="en-US" altLang="zh-CN"/>
              <a:t> 03</a:t>
            </a:r>
            <a:endParaRPr lang="en-US" altLang="zh-CN"/>
          </a:p>
        </p:txBody>
      </p:sp>
      <p:sp>
        <p:nvSpPr>
          <p:cNvPr id="13" name="文本框 12"/>
          <p:cNvSpPr txBox="1"/>
          <p:nvPr/>
        </p:nvSpPr>
        <p:spPr>
          <a:xfrm>
            <a:off x="1249680" y="2653030"/>
            <a:ext cx="498475" cy="368300"/>
          </a:xfrm>
          <a:prstGeom prst="rect">
            <a:avLst/>
          </a:prstGeom>
          <a:noFill/>
        </p:spPr>
        <p:txBody>
          <a:bodyPr wrap="square" rtlCol="0">
            <a:spAutoFit/>
          </a:bodyPr>
          <a:p>
            <a:r>
              <a:rPr lang="en-US" altLang="zh-CN"/>
              <a:t>01</a:t>
            </a:r>
            <a:endParaRPr lang="en-US" altLang="zh-CN"/>
          </a:p>
        </p:txBody>
      </p:sp>
      <p:sp>
        <p:nvSpPr>
          <p:cNvPr id="14" name="文本框 13"/>
          <p:cNvSpPr txBox="1"/>
          <p:nvPr/>
        </p:nvSpPr>
        <p:spPr>
          <a:xfrm>
            <a:off x="1249680" y="3721100"/>
            <a:ext cx="546100" cy="368300"/>
          </a:xfrm>
          <a:prstGeom prst="rect">
            <a:avLst/>
          </a:prstGeom>
          <a:noFill/>
        </p:spPr>
        <p:txBody>
          <a:bodyPr wrap="square" rtlCol="0">
            <a:spAutoFit/>
          </a:bodyPr>
          <a:p>
            <a:r>
              <a:rPr lang="en-US" altLang="zh-CN"/>
              <a:t>02</a:t>
            </a:r>
            <a:endParaRPr lang="en-US" altLang="zh-CN"/>
          </a:p>
        </p:txBody>
      </p:sp>
      <p:sp>
        <p:nvSpPr>
          <p:cNvPr id="5" name="矩形 4"/>
          <p:cNvSpPr/>
          <p:nvPr/>
        </p:nvSpPr>
        <p:spPr>
          <a:xfrm>
            <a:off x="1674553" y="-717"/>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三、风险补偿金扩大使用范围</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3" name="文本框 2"/>
          <p:cNvSpPr txBox="1"/>
          <p:nvPr/>
        </p:nvSpPr>
        <p:spPr>
          <a:xfrm>
            <a:off x="847725" y="1111250"/>
            <a:ext cx="11017250" cy="1106805"/>
          </a:xfrm>
          <a:prstGeom prst="rect">
            <a:avLst/>
          </a:prstGeom>
          <a:noFill/>
        </p:spPr>
        <p:txBody>
          <a:bodyPr wrap="square" rtlCol="0" anchor="t">
            <a:spAutoFit/>
          </a:bodyPr>
          <a:p>
            <a:pPr lvl="0" algn="l">
              <a:buClrTx/>
              <a:buSzTx/>
              <a:buFontTx/>
            </a:pPr>
            <a:r>
              <a:rPr lang="en-US" altLang="zh-CN" sz="2200" b="1" dirty="0">
                <a:solidFill>
                  <a:schemeClr val="bg1"/>
                </a:solidFill>
                <a:latin typeface="楷体_GB2312" pitchFamily="49" charset="-122"/>
                <a:ea typeface="楷体_GB2312" pitchFamily="49" charset="-122"/>
                <a:sym typeface="+mn-ea"/>
              </a:rPr>
              <a:t>    </a:t>
            </a:r>
            <a:r>
              <a:rPr lang="zh-CN" altLang="en-US" sz="2200" b="1" dirty="0">
                <a:solidFill>
                  <a:schemeClr val="bg1"/>
                </a:solidFill>
                <a:latin typeface="楷体_GB2312" pitchFamily="49" charset="-122"/>
                <a:ea typeface="楷体_GB2312" pitchFamily="49" charset="-122"/>
                <a:sym typeface="+mn-ea"/>
              </a:rPr>
              <a:t>各旗县作为扶贫小额信贷风险补偿资金使用管理主体，应立足脱贫攻坚目标任务，在确保该项工作全面有效开展的前提下，根据贷款存量和增量按一定比例留足风险补偿资金后，可将其余补偿资金在以下范围内使内：</a:t>
            </a:r>
            <a:endParaRPr lang="zh-CN" altLang="en-US" sz="2200" b="1" dirty="0">
              <a:solidFill>
                <a:schemeClr val="bg1"/>
              </a:solidFill>
              <a:latin typeface="楷体_GB2312" pitchFamily="49" charset="-122"/>
              <a:ea typeface="楷体_GB2312"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同侧圆角矩形 12"/>
          <p:cNvSpPr/>
          <p:nvPr>
            <p:custDataLst>
              <p:tags r:id="rId1"/>
            </p:custDataLst>
          </p:nvPr>
        </p:nvSpPr>
        <p:spPr bwMode="auto">
          <a:xfrm rot="5400000">
            <a:off x="8957945" y="655320"/>
            <a:ext cx="789305" cy="2508250"/>
          </a:xfrm>
          <a:prstGeom prst="round2SameRect">
            <a:avLst>
              <a:gd name="adj1" fmla="val 50000"/>
              <a:gd name="adj2" fmla="val 0"/>
            </a:avLst>
          </a:prstGeom>
          <a:noFill/>
          <a:ln w="38100">
            <a:solidFill>
              <a:srgbClr val="1F74AD"/>
            </a:solid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p>
            <a:pPr algn="ctr" eaLnBrk="1" fontAlgn="auto" hangingPunct="1">
              <a:lnSpc>
                <a:spcPct val="120000"/>
              </a:lnSpc>
              <a:defRPr/>
            </a:pPr>
            <a:endParaRPr lang="zh-CN" altLang="en-US" dirty="0">
              <a:solidFill>
                <a:srgbClr val="E7E6E6">
                  <a:lumMod val="2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同侧圆角矩形 9"/>
          <p:cNvSpPr/>
          <p:nvPr>
            <p:custDataLst>
              <p:tags r:id="rId2"/>
            </p:custDataLst>
          </p:nvPr>
        </p:nvSpPr>
        <p:spPr bwMode="auto">
          <a:xfrm rot="5400000">
            <a:off x="5891619" y="862011"/>
            <a:ext cx="789551" cy="1972905"/>
          </a:xfrm>
          <a:prstGeom prst="round2SameRect">
            <a:avLst>
              <a:gd name="adj1" fmla="val 50000"/>
              <a:gd name="adj2" fmla="val 0"/>
            </a:avLst>
          </a:prstGeom>
          <a:noFill/>
          <a:ln w="38100">
            <a:solidFill>
              <a:srgbClr val="1F74AD"/>
            </a:solid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p>
            <a:pPr algn="ctr" eaLnBrk="1" fontAlgn="auto" hangingPunct="1">
              <a:lnSpc>
                <a:spcPct val="120000"/>
              </a:lnSpc>
              <a:defRPr/>
            </a:pPr>
            <a:endParaRPr lang="zh-CN" altLang="en-US" dirty="0">
              <a:solidFill>
                <a:srgbClr val="E7E6E6">
                  <a:lumMod val="2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同侧圆角矩形 7"/>
          <p:cNvSpPr/>
          <p:nvPr>
            <p:custDataLst>
              <p:tags r:id="rId3"/>
            </p:custDataLst>
          </p:nvPr>
        </p:nvSpPr>
        <p:spPr bwMode="auto">
          <a:xfrm rot="5400000">
            <a:off x="2596515" y="958215"/>
            <a:ext cx="789305" cy="1778000"/>
          </a:xfrm>
          <a:prstGeom prst="round2SameRect">
            <a:avLst>
              <a:gd name="adj1" fmla="val 50000"/>
              <a:gd name="adj2" fmla="val 0"/>
            </a:avLst>
          </a:prstGeom>
          <a:noFill/>
          <a:ln w="38100">
            <a:solidFill>
              <a:srgbClr val="1F74AD"/>
            </a:solid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p>
            <a:pPr algn="ctr" eaLnBrk="1" fontAlgn="auto" hangingPunct="1">
              <a:lnSpc>
                <a:spcPct val="120000"/>
              </a:lnSpc>
              <a:defRPr/>
            </a:pPr>
            <a:endParaRPr lang="zh-CN" altLang="en-US" dirty="0">
              <a:solidFill>
                <a:srgbClr val="E7E6E6">
                  <a:lumMod val="2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9" name="椭圆 8"/>
          <p:cNvSpPr>
            <a:spLocks noChangeAspect="1"/>
          </p:cNvSpPr>
          <p:nvPr>
            <p:custDataLst>
              <p:tags r:id="rId4"/>
            </p:custDataLst>
          </p:nvPr>
        </p:nvSpPr>
        <p:spPr bwMode="auto">
          <a:xfrm>
            <a:off x="1271779" y="1254969"/>
            <a:ext cx="1182692" cy="1184432"/>
          </a:xfrm>
          <a:prstGeom prst="ellipse">
            <a:avLst/>
          </a:prstGeom>
          <a:solidFill>
            <a:srgbClr val="00B050"/>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normAutofit fontScale="67500"/>
          </a:bodyPr>
          <a:p>
            <a:pPr algn="ctr" eaLnBrk="1" fontAlgn="auto" hangingPunct="1">
              <a:lnSpc>
                <a:spcPct val="140000"/>
              </a:lnSpc>
              <a:defRPr/>
            </a:pPr>
            <a:r>
              <a:rPr lang="en-US" sz="4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01</a:t>
            </a:r>
            <a:endParaRPr lang="en-US" sz="4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文本框 5"/>
          <p:cNvSpPr txBox="1"/>
          <p:nvPr/>
        </p:nvSpPr>
        <p:spPr>
          <a:xfrm>
            <a:off x="2494915" y="1515110"/>
            <a:ext cx="1504315" cy="829945"/>
          </a:xfrm>
          <a:prstGeom prst="rect">
            <a:avLst/>
          </a:prstGeom>
          <a:noFill/>
        </p:spPr>
        <p:txBody>
          <a:bodyPr wrap="square" rtlCol="0">
            <a:spAutoFit/>
          </a:bodyPr>
          <a:p>
            <a:r>
              <a:rPr lang="zh-CN" altLang="en-US" sz="1600" b="1" spc="300">
                <a:solidFill>
                  <a:srgbClr val="000000"/>
                </a:solidFill>
                <a:ea typeface="微软雅黑" panose="020B0503020204020204" pitchFamily="34" charset="-122"/>
                <a:cs typeface="+mj-cs"/>
                <a:sym typeface="Arial" panose="020B0604020202020204" pitchFamily="34" charset="0"/>
              </a:rPr>
              <a:t>如何确保贷款回收？</a:t>
            </a:r>
            <a:endParaRPr lang="zh-CN" altLang="en-US" sz="1600" b="1" spc="300">
              <a:solidFill>
                <a:srgbClr val="000000"/>
              </a:solidFill>
              <a:ea typeface="微软雅黑" panose="020B0503020204020204" pitchFamily="34" charset="-122"/>
              <a:cs typeface="+mj-cs"/>
              <a:sym typeface="Arial" panose="020B0604020202020204" pitchFamily="34" charset="0"/>
            </a:endParaRPr>
          </a:p>
          <a:p>
            <a:endParaRPr lang="zh-CN" altLang="en-US" sz="1600" b="1" spc="300">
              <a:solidFill>
                <a:srgbClr val="000000"/>
              </a:solidFill>
              <a:ea typeface="微软雅黑" panose="020B0503020204020204" pitchFamily="34" charset="-122"/>
              <a:cs typeface="+mj-cs"/>
              <a:sym typeface="Arial" panose="020B0604020202020204" pitchFamily="34" charset="0"/>
            </a:endParaRPr>
          </a:p>
        </p:txBody>
      </p:sp>
      <p:sp>
        <p:nvSpPr>
          <p:cNvPr id="7" name="椭圆 6"/>
          <p:cNvSpPr>
            <a:spLocks noChangeAspect="1"/>
          </p:cNvSpPr>
          <p:nvPr>
            <p:custDataLst>
              <p:tags r:id="rId5"/>
            </p:custDataLst>
          </p:nvPr>
        </p:nvSpPr>
        <p:spPr bwMode="auto">
          <a:xfrm>
            <a:off x="4625779" y="1256239"/>
            <a:ext cx="1182692" cy="1184432"/>
          </a:xfrm>
          <a:prstGeom prst="ellipse">
            <a:avLst/>
          </a:prstGeom>
          <a:solidFill>
            <a:schemeClr val="accent3"/>
          </a:solidFill>
          <a:ln>
            <a:solidFill>
              <a:schemeClr val="accent3"/>
            </a:solidFill>
          </a:ln>
        </p:spPr>
        <p:style>
          <a:lnRef idx="2">
            <a:srgbClr val="1F74AD">
              <a:shade val="50000"/>
            </a:srgbClr>
          </a:lnRef>
          <a:fillRef idx="1">
            <a:srgbClr val="1F74AD"/>
          </a:fillRef>
          <a:effectRef idx="0">
            <a:srgbClr val="1F74AD"/>
          </a:effectRef>
          <a:fontRef idx="minor">
            <a:sysClr val="window" lastClr="FFFFFF"/>
          </a:fontRef>
        </p:style>
        <p:txBody>
          <a:bodyPr anchor="ctr">
            <a:normAutofit fontScale="67500"/>
          </a:bodyPr>
          <a:p>
            <a:pPr algn="ctr" eaLnBrk="1" fontAlgn="auto" hangingPunct="1">
              <a:lnSpc>
                <a:spcPct val="140000"/>
              </a:lnSpc>
              <a:defRPr/>
            </a:pPr>
            <a:r>
              <a:rPr lang="en-US" sz="4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02</a:t>
            </a:r>
            <a:endParaRPr lang="en-US" sz="4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nvSpPr>
        <p:spPr>
          <a:xfrm>
            <a:off x="5808980" y="1662430"/>
            <a:ext cx="1552575" cy="368300"/>
          </a:xfrm>
          <a:prstGeom prst="rect">
            <a:avLst/>
          </a:prstGeom>
          <a:noFill/>
        </p:spPr>
        <p:txBody>
          <a:bodyPr wrap="square" rtlCol="0">
            <a:spAutoFit/>
          </a:bodyPr>
          <a:p>
            <a:r>
              <a:rPr lang="zh-CN" altLang="en-US" b="1" spc="300">
                <a:solidFill>
                  <a:srgbClr val="000000"/>
                </a:solidFill>
                <a:ea typeface="微软雅黑" panose="020B0503020204020204" pitchFamily="34" charset="-122"/>
                <a:cs typeface="+mj-cs"/>
                <a:sym typeface="Arial" panose="020B0604020202020204" pitchFamily="34" charset="0"/>
              </a:rPr>
              <a:t>如何贴息？</a:t>
            </a:r>
            <a:endParaRPr lang="zh-CN" altLang="en-US"/>
          </a:p>
        </p:txBody>
      </p:sp>
      <p:sp>
        <p:nvSpPr>
          <p:cNvPr id="12" name="椭圆 11"/>
          <p:cNvSpPr>
            <a:spLocks noChangeAspect="1"/>
          </p:cNvSpPr>
          <p:nvPr>
            <p:custDataLst>
              <p:tags r:id="rId6"/>
            </p:custDataLst>
          </p:nvPr>
        </p:nvSpPr>
        <p:spPr bwMode="auto">
          <a:xfrm>
            <a:off x="7909706" y="1317847"/>
            <a:ext cx="1182692" cy="1184432"/>
          </a:xfrm>
          <a:prstGeom prst="ellipse">
            <a:avLst/>
          </a:prstGeom>
          <a:solidFill>
            <a:schemeClr val="accent4"/>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normAutofit fontScale="67500"/>
          </a:bodyPr>
          <a:p>
            <a:pPr algn="ctr" eaLnBrk="1" fontAlgn="auto" hangingPunct="1">
              <a:lnSpc>
                <a:spcPct val="140000"/>
              </a:lnSpc>
              <a:defRPr/>
            </a:pPr>
            <a:r>
              <a:rPr lang="en-US" sz="4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03</a:t>
            </a:r>
            <a:endParaRPr lang="en-US" sz="48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nvSpPr>
        <p:spPr>
          <a:xfrm>
            <a:off x="9050655" y="1494790"/>
            <a:ext cx="1651635" cy="829945"/>
          </a:xfrm>
          <a:prstGeom prst="rect">
            <a:avLst/>
          </a:prstGeom>
          <a:noFill/>
        </p:spPr>
        <p:txBody>
          <a:bodyPr wrap="square" rtlCol="0">
            <a:spAutoFit/>
          </a:bodyPr>
          <a:p>
            <a:pPr algn="l">
              <a:buClrTx/>
              <a:buSzTx/>
              <a:buFontTx/>
            </a:pPr>
            <a:r>
              <a:rPr lang="zh-CN" altLang="en-US" sz="1600" b="1" spc="300">
                <a:solidFill>
                  <a:srgbClr val="000000"/>
                </a:solidFill>
                <a:ea typeface="微软雅黑" panose="020B0503020204020204" pitchFamily="34" charset="-122"/>
                <a:cs typeface="+mj-cs"/>
                <a:sym typeface="Arial" panose="020B0604020202020204" pitchFamily="34" charset="0"/>
              </a:rPr>
              <a:t>不偿还贷款对贷款主体产生的影响？</a:t>
            </a:r>
            <a:endParaRPr lang="zh-CN" altLang="en-US" sz="1600" b="1" spc="300">
              <a:solidFill>
                <a:srgbClr val="000000"/>
              </a:solidFill>
              <a:ea typeface="微软雅黑" panose="020B0503020204020204" pitchFamily="34" charset="-122"/>
              <a:cs typeface="+mj-cs"/>
              <a:sym typeface="Arial" panose="020B0604020202020204" pitchFamily="34" charset="0"/>
            </a:endParaRPr>
          </a:p>
        </p:txBody>
      </p:sp>
      <p:sp>
        <p:nvSpPr>
          <p:cNvPr id="15" name="文本框 14"/>
          <p:cNvSpPr txBox="1"/>
          <p:nvPr/>
        </p:nvSpPr>
        <p:spPr>
          <a:xfrm>
            <a:off x="1638300" y="2804795"/>
            <a:ext cx="2242820" cy="3138170"/>
          </a:xfrm>
          <a:prstGeom prst="rect">
            <a:avLst/>
          </a:prstGeom>
          <a:noFill/>
        </p:spPr>
        <p:txBody>
          <a:bodyPr wrap="square" rtlCol="0">
            <a:spAutoFit/>
          </a:bodyPr>
          <a:p>
            <a:pPr algn="l">
              <a:buClrTx/>
              <a:buSzTx/>
              <a:buFontTx/>
            </a:pPr>
            <a:r>
              <a:rPr lang="zh-CN" altLang="en-US" sz="1400" spc="150">
                <a:solidFill>
                  <a:srgbClr val="000000"/>
                </a:solidFill>
                <a:ea typeface="微软雅黑" panose="020B0503020204020204" pitchFamily="34" charset="-122"/>
                <a:sym typeface="Arial" panose="020B0604020202020204" pitchFamily="34" charset="0"/>
              </a:rPr>
              <a:t>     </a:t>
            </a:r>
            <a:r>
              <a:rPr lang="zh-CN" altLang="en-US" sz="1800" spc="150">
                <a:solidFill>
                  <a:srgbClr val="000000"/>
                </a:solidFill>
                <a:ea typeface="微软雅黑" panose="020B0503020204020204" pitchFamily="34" charset="-122"/>
                <a:sym typeface="Arial" panose="020B0604020202020204" pitchFamily="34" charset="0"/>
              </a:rPr>
              <a:t>在贷款到期日60天前通知借款人做好还款准备，贷款到期日30天前书面通知借款人按时还款。对恶意拖欠银行贷款、存在逃债行为的，纳入失信债务人名单，并依法组织清收。</a:t>
            </a:r>
            <a:endParaRPr lang="zh-CN" altLang="en-US" sz="1800" spc="150">
              <a:solidFill>
                <a:srgbClr val="000000"/>
              </a:solidFill>
              <a:ea typeface="微软雅黑" panose="020B0503020204020204" pitchFamily="34" charset="-122"/>
              <a:sym typeface="Arial" panose="020B0604020202020204" pitchFamily="34" charset="0"/>
            </a:endParaRPr>
          </a:p>
          <a:p>
            <a:pPr algn="l">
              <a:buClrTx/>
              <a:buSzTx/>
              <a:buFontTx/>
            </a:pPr>
            <a:endParaRPr lang="zh-CN" altLang="en-US" sz="1800" spc="150">
              <a:solidFill>
                <a:srgbClr val="000000"/>
              </a:solidFill>
              <a:ea typeface="微软雅黑" panose="020B0503020204020204" pitchFamily="34" charset="-122"/>
              <a:sym typeface="Arial" panose="020B0604020202020204" pitchFamily="34" charset="0"/>
            </a:endParaRPr>
          </a:p>
        </p:txBody>
      </p:sp>
      <p:sp>
        <p:nvSpPr>
          <p:cNvPr id="16" name="文本框 15"/>
          <p:cNvSpPr txBox="1"/>
          <p:nvPr/>
        </p:nvSpPr>
        <p:spPr>
          <a:xfrm>
            <a:off x="4286885" y="2785745"/>
            <a:ext cx="3208655" cy="2968625"/>
          </a:xfrm>
          <a:prstGeom prst="rect">
            <a:avLst/>
          </a:prstGeom>
          <a:noFill/>
        </p:spPr>
        <p:txBody>
          <a:bodyPr wrap="square" rtlCol="0">
            <a:spAutoFit/>
          </a:bodyPr>
          <a:p>
            <a:r>
              <a:rPr lang="en-US" altLang="zh-CN" sz="1700" spc="150">
                <a:solidFill>
                  <a:srgbClr val="000000"/>
                </a:solidFill>
                <a:ea typeface="微软雅黑" panose="020B0503020204020204" pitchFamily="34" charset="-122"/>
                <a:sym typeface="Arial" panose="020B0604020202020204" pitchFamily="34" charset="0"/>
              </a:rPr>
              <a:t>      </a:t>
            </a:r>
            <a:r>
              <a:rPr lang="zh-CN" altLang="en-US" sz="1700" spc="150">
                <a:solidFill>
                  <a:srgbClr val="000000"/>
                </a:solidFill>
                <a:ea typeface="微软雅黑" panose="020B0503020204020204" pitchFamily="34" charset="-122"/>
                <a:sym typeface="Arial" panose="020B0604020202020204" pitchFamily="34" charset="0"/>
              </a:rPr>
              <a:t>符合贷款和贴息政策要求的脱贫人口小额信贷利息，金融机构可直接通过在金融机构设立的贴息账户中扣除，并通知借款人贷款利息已由政府贴息；不符合政策要求和未用于发展生产的贷款、财政部门不予贴息，相应后果由金融机构自行承担。</a:t>
            </a:r>
            <a:endParaRPr lang="zh-CN" altLang="en-US" sz="1700" spc="150">
              <a:solidFill>
                <a:srgbClr val="000000"/>
              </a:solidFill>
              <a:ea typeface="微软雅黑" panose="020B0503020204020204" pitchFamily="34" charset="-122"/>
              <a:sym typeface="Arial" panose="020B0604020202020204" pitchFamily="34" charset="0"/>
            </a:endParaRPr>
          </a:p>
          <a:p>
            <a:endParaRPr lang="zh-CN" altLang="en-US" sz="1700" spc="150">
              <a:solidFill>
                <a:srgbClr val="000000"/>
              </a:solidFill>
              <a:ea typeface="微软雅黑" panose="020B0503020204020204" pitchFamily="34" charset="-122"/>
              <a:sym typeface="Arial" panose="020B0604020202020204" pitchFamily="34" charset="0"/>
            </a:endParaRPr>
          </a:p>
        </p:txBody>
      </p:sp>
      <p:sp>
        <p:nvSpPr>
          <p:cNvPr id="17" name="文本框 16"/>
          <p:cNvSpPr txBox="1"/>
          <p:nvPr/>
        </p:nvSpPr>
        <p:spPr>
          <a:xfrm>
            <a:off x="8153400" y="2846705"/>
            <a:ext cx="2716530" cy="3138170"/>
          </a:xfrm>
          <a:prstGeom prst="rect">
            <a:avLst/>
          </a:prstGeom>
          <a:noFill/>
        </p:spPr>
        <p:txBody>
          <a:bodyPr wrap="square" rtlCol="0">
            <a:spAutoFit/>
          </a:bodyPr>
          <a:p>
            <a:pPr algn="l">
              <a:buClrTx/>
              <a:buSzTx/>
              <a:buFontTx/>
            </a:pPr>
            <a:r>
              <a:rPr lang="en-US" altLang="zh-CN" sz="1800" spc="150">
                <a:solidFill>
                  <a:srgbClr val="000000"/>
                </a:solidFill>
                <a:ea typeface="微软雅黑" panose="020B0503020204020204" pitchFamily="34" charset="-122"/>
                <a:sym typeface="Arial" panose="020B0604020202020204" pitchFamily="34" charset="0"/>
              </a:rPr>
              <a:t>     </a:t>
            </a:r>
            <a:r>
              <a:rPr lang="zh-CN" altLang="en-US" sz="1800" spc="150">
                <a:solidFill>
                  <a:srgbClr val="000000"/>
                </a:solidFill>
                <a:ea typeface="微软雅黑" panose="020B0503020204020204" pitchFamily="34" charset="-122"/>
                <a:sym typeface="Arial" panose="020B0604020202020204" pitchFamily="34" charset="0"/>
              </a:rPr>
              <a:t>如果不偿还贷款，主要有五种影响：一是得不到财政贴息；二是会有不良信用记录，上银行“黑名单”；三是影响本人及家庭成员以后的贷款；四是影响所在村的信用等级评定和贷款；五是要承担相关法律责任。</a:t>
            </a:r>
            <a:endParaRPr lang="zh-CN" altLang="en-US" sz="1800" spc="150">
              <a:solidFill>
                <a:srgbClr val="000000"/>
              </a:solidFill>
              <a:ea typeface="微软雅黑" panose="020B0503020204020204" pitchFamily="34" charset="-122"/>
              <a:sym typeface="Arial" panose="020B0604020202020204" pitchFamily="34" charset="0"/>
            </a:endParaRPr>
          </a:p>
          <a:p>
            <a:endParaRPr lang="zh-CN" altLang="en-US" sz="1800" spc="150">
              <a:solidFill>
                <a:srgbClr val="000000"/>
              </a:solidFill>
              <a:ea typeface="微软雅黑" panose="020B0503020204020204" pitchFamily="34" charset="-122"/>
              <a:sym typeface="Arial" panose="020B0604020202020204" pitchFamily="34" charset="0"/>
            </a:endParaRPr>
          </a:p>
        </p:txBody>
      </p:sp>
      <p:sp>
        <p:nvSpPr>
          <p:cNvPr id="51" name="矩形 50"/>
          <p:cNvSpPr/>
          <p:nvPr>
            <p:custDataLst>
              <p:tags r:id="rId7"/>
            </p:custDataLst>
          </p:nvPr>
        </p:nvSpPr>
        <p:spPr>
          <a:xfrm>
            <a:off x="3999409" y="2891350"/>
            <a:ext cx="76651" cy="3203380"/>
          </a:xfrm>
          <a:prstGeom prst="rect">
            <a:avLst/>
          </a:prstGeom>
          <a:solidFill>
            <a:sysClr val="window" lastClr="FFFFFF">
              <a:lumMod val="8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p>
            <a:pPr algn="ctr" eaLnBrk="1" fontAlgn="auto" hangingPunct="1">
              <a:lnSpc>
                <a:spcPct val="120000"/>
              </a:lnSpc>
              <a:defRPr/>
            </a:pPr>
            <a:endParaRPr lang="zh-CN" altLang="en-US" dirty="0">
              <a:solidFill>
                <a:srgbClr val="E7E6E6">
                  <a:lumMod val="2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矩形 17"/>
          <p:cNvSpPr/>
          <p:nvPr>
            <p:custDataLst>
              <p:tags r:id="rId8"/>
            </p:custDataLst>
          </p:nvPr>
        </p:nvSpPr>
        <p:spPr>
          <a:xfrm>
            <a:off x="7494702" y="2891350"/>
            <a:ext cx="76651" cy="3203380"/>
          </a:xfrm>
          <a:prstGeom prst="rect">
            <a:avLst/>
          </a:prstGeom>
          <a:solidFill>
            <a:sysClr val="window" lastClr="FFFFFF">
              <a:lumMod val="8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p>
            <a:pPr algn="ctr" eaLnBrk="1" fontAlgn="auto" hangingPunct="1">
              <a:lnSpc>
                <a:spcPct val="120000"/>
              </a:lnSpc>
              <a:defRPr/>
            </a:pPr>
            <a:endParaRPr lang="zh-CN" altLang="en-US" dirty="0">
              <a:solidFill>
                <a:srgbClr val="E7E6E6">
                  <a:lumMod val="2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p:nvSpPr>
        <p:spPr>
          <a:xfrm>
            <a:off x="454083" y="-82"/>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四、注意事项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500" fill="hold">
                                          <p:stCondLst>
                                            <p:cond delay="0"/>
                                          </p:stCondLst>
                                        </p:cTn>
                                        <p:tgtEl>
                                          <p:spTgt spid="16"/>
                                        </p:tgtEl>
                                        <p:attrNameLst>
                                          <p:attrName>style.visibility</p:attrName>
                                        </p:attrNameLst>
                                      </p:cBhvr>
                                      <p:to>
                                        <p:strVal val="visible"/>
                                      </p:to>
                                    </p:set>
                                    <p:animEffect transition="in" filter="diamond(i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500" fill="hold">
                                          <p:stCondLst>
                                            <p:cond delay="0"/>
                                          </p:stCondLst>
                                        </p:cTn>
                                        <p:tgtEl>
                                          <p:spTgt spid="17"/>
                                        </p:tgtEl>
                                        <p:attrNameLst>
                                          <p:attrName>style.visibility</p:attrName>
                                        </p:attrNameLst>
                                      </p:cBhvr>
                                      <p:to>
                                        <p:strVal val="visible"/>
                                      </p:to>
                                    </p:set>
                                    <p:animEffect transition="in" filter="box(i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6" name="矩形 5"/>
          <p:cNvSpPr/>
          <p:nvPr>
            <p:custDataLst>
              <p:tags r:id="rId1"/>
            </p:custDataLst>
          </p:nvPr>
        </p:nvSpPr>
        <p:spPr>
          <a:xfrm>
            <a:off x="6012656" y="0"/>
            <a:ext cx="166687" cy="6858000"/>
          </a:xfrm>
          <a:prstGeom prst="rect">
            <a:avLst/>
          </a:prstGeom>
          <a:solidFill>
            <a:sysClr val="window" lastClr="FFFFFF">
              <a:lumMod val="8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p>
        </p:txBody>
      </p:sp>
      <p:sp>
        <p:nvSpPr>
          <p:cNvPr id="7" name="椭圆 6"/>
          <p:cNvSpPr/>
          <p:nvPr>
            <p:custDataLst>
              <p:tags r:id="rId2"/>
            </p:custDataLst>
          </p:nvPr>
        </p:nvSpPr>
        <p:spPr>
          <a:xfrm>
            <a:off x="5810252" y="1285595"/>
            <a:ext cx="571496" cy="571496"/>
          </a:xfrm>
          <a:prstGeom prst="ellipse">
            <a:avLst/>
          </a:prstGeom>
          <a:solidFill>
            <a:schemeClr val="accent3"/>
          </a:solidFill>
          <a:ln w="28575">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wrap="none" lIns="91440" tIns="45720" rIns="91440" bIns="45720" anchor="ctr">
            <a:noAutofit/>
          </a:bodyPr>
          <a:p>
            <a:pPr algn="ctr"/>
            <a:r>
              <a:rPr lang="en-US" sz="1600" b="1" dirty="0">
                <a:latin typeface="微软雅黑" panose="020B0503020204020204" pitchFamily="34" charset="-122"/>
                <a:ea typeface="微软雅黑" panose="020B0503020204020204" pitchFamily="34" charset="-122"/>
              </a:rPr>
              <a:t>04</a:t>
            </a:r>
            <a:endParaRPr lang="en-US" sz="1600" b="1" dirty="0">
              <a:latin typeface="微软雅黑" panose="020B0503020204020204" pitchFamily="34" charset="-122"/>
              <a:ea typeface="微软雅黑" panose="020B0503020204020204" pitchFamily="34" charset="-122"/>
            </a:endParaRPr>
          </a:p>
        </p:txBody>
      </p:sp>
      <p:sp>
        <p:nvSpPr>
          <p:cNvPr id="8" name="椭圆 7"/>
          <p:cNvSpPr/>
          <p:nvPr>
            <p:custDataLst>
              <p:tags r:id="rId3"/>
            </p:custDataLst>
          </p:nvPr>
        </p:nvSpPr>
        <p:spPr>
          <a:xfrm>
            <a:off x="5810252" y="3229330"/>
            <a:ext cx="571496" cy="571496"/>
          </a:xfrm>
          <a:prstGeom prst="ellipse">
            <a:avLst/>
          </a:prstGeom>
          <a:solidFill>
            <a:srgbClr val="C34D07"/>
          </a:solidFill>
          <a:ln w="28575">
            <a:solidFill>
              <a:srgbClr val="C34D07"/>
            </a:solidFill>
          </a:ln>
        </p:spPr>
        <p:style>
          <a:lnRef idx="2">
            <a:srgbClr val="1F74AD">
              <a:shade val="50000"/>
            </a:srgbClr>
          </a:lnRef>
          <a:fillRef idx="1">
            <a:srgbClr val="1F74AD"/>
          </a:fillRef>
          <a:effectRef idx="0">
            <a:srgbClr val="1F74AD"/>
          </a:effectRef>
          <a:fontRef idx="minor">
            <a:sysClr val="window" lastClr="FFFFFF"/>
          </a:fontRef>
        </p:style>
        <p:txBody>
          <a:bodyPr wrap="none" lIns="91440" tIns="45720" rIns="91440" bIns="45720" anchor="ctr">
            <a:noAutofit/>
          </a:bodyPr>
          <a:p>
            <a:pPr algn="ctr"/>
            <a:r>
              <a:rPr lang="en-US" sz="1600" b="1" dirty="0">
                <a:latin typeface="微软雅黑" panose="020B0503020204020204" pitchFamily="34" charset="-122"/>
                <a:ea typeface="微软雅黑" panose="020B0503020204020204" pitchFamily="34" charset="-122"/>
              </a:rPr>
              <a:t>05</a:t>
            </a:r>
            <a:endParaRPr lang="en-US" sz="1600" b="1" dirty="0">
              <a:latin typeface="微软雅黑" panose="020B0503020204020204" pitchFamily="34" charset="-122"/>
              <a:ea typeface="微软雅黑" panose="020B0503020204020204" pitchFamily="34" charset="-122"/>
            </a:endParaRPr>
          </a:p>
        </p:txBody>
      </p:sp>
      <p:sp>
        <p:nvSpPr>
          <p:cNvPr id="9" name="等腰三角形 8"/>
          <p:cNvSpPr/>
          <p:nvPr>
            <p:custDataLst>
              <p:tags r:id="rId4"/>
            </p:custDataLst>
          </p:nvPr>
        </p:nvSpPr>
        <p:spPr>
          <a:xfrm rot="16200000">
            <a:off x="5481717" y="1450227"/>
            <a:ext cx="280988" cy="242232"/>
          </a:xfrm>
          <a:prstGeom prst="triangle">
            <a:avLst/>
          </a:prstGeom>
          <a:solidFill>
            <a:srgbClr val="FFC000"/>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endParaRPr>
              <a:latin typeface="微软雅黑" panose="020B0503020204020204" pitchFamily="34" charset="-122"/>
              <a:ea typeface="微软雅黑" panose="020B0503020204020204" pitchFamily="34" charset="-122"/>
            </a:endParaRPr>
          </a:p>
        </p:txBody>
      </p:sp>
      <p:sp>
        <p:nvSpPr>
          <p:cNvPr id="33" name="等腰三角形 32"/>
          <p:cNvSpPr/>
          <p:nvPr>
            <p:custDataLst>
              <p:tags r:id="rId5"/>
            </p:custDataLst>
          </p:nvPr>
        </p:nvSpPr>
        <p:spPr>
          <a:xfrm rot="5400000" flipH="1">
            <a:off x="6420405" y="3393913"/>
            <a:ext cx="280988" cy="242232"/>
          </a:xfrm>
          <a:prstGeom prst="triangle">
            <a:avLst/>
          </a:prstGeom>
          <a:solidFill>
            <a:srgbClr val="C34D07"/>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endParaRPr>
              <a:latin typeface="微软雅黑" panose="020B0503020204020204" pitchFamily="34" charset="-122"/>
              <a:ea typeface="微软雅黑" panose="020B0503020204020204" pitchFamily="34" charset="-122"/>
            </a:endParaRPr>
          </a:p>
        </p:txBody>
      </p:sp>
      <p:sp>
        <p:nvSpPr>
          <p:cNvPr id="12" name="文本框 11"/>
          <p:cNvSpPr txBox="1"/>
          <p:nvPr/>
        </p:nvSpPr>
        <p:spPr>
          <a:xfrm>
            <a:off x="351155" y="1109980"/>
            <a:ext cx="5229225" cy="4941570"/>
          </a:xfrm>
          <a:prstGeom prst="rect">
            <a:avLst/>
          </a:prstGeom>
          <a:noFill/>
        </p:spPr>
        <p:txBody>
          <a:bodyPr wrap="square" rtlCol="0">
            <a:spAutoFit/>
          </a:bodyPr>
          <a:p>
            <a:r>
              <a:rPr lang="zh-CN" altLang="en-US" sz="2400" b="1">
                <a:solidFill>
                  <a:srgbClr val="000000"/>
                </a:solidFill>
                <a:latin typeface="微软雅黑" panose="020B0503020204020204" pitchFamily="34" charset="-122"/>
                <a:ea typeface="微软雅黑" panose="020B0503020204020204" pitchFamily="34" charset="-122"/>
                <a:cs typeface="+mn-ea"/>
                <a:sym typeface="等线" panose="02010600030101010101" pitchFamily="2" charset="-122"/>
              </a:rPr>
              <a:t>什么情况下可以启动风险补偿资金？</a:t>
            </a:r>
            <a:endParaRPr lang="zh-CN" altLang="en-US" sz="2400" b="1">
              <a:solidFill>
                <a:srgbClr val="000000"/>
              </a:solidFill>
              <a:latin typeface="微软雅黑" panose="020B0503020204020204" pitchFamily="34" charset="-122"/>
              <a:ea typeface="微软雅黑" panose="020B0503020204020204" pitchFamily="34" charset="-122"/>
              <a:cs typeface="+mn-ea"/>
              <a:sym typeface="等线" panose="02010600030101010101" pitchFamily="2" charset="-122"/>
            </a:endParaRPr>
          </a:p>
          <a:p>
            <a:pPr fontAlgn="auto">
              <a:lnSpc>
                <a:spcPts val="1400"/>
              </a:lnSpc>
            </a:pPr>
            <a:r>
              <a:rPr lang="en-US" altLang="zh-CN">
                <a:sym typeface="等线" panose="02010600030101010101" pitchFamily="2" charset="-122"/>
              </a:rPr>
              <a:t> </a:t>
            </a:r>
            <a:endParaRPr lang="en-US" altLang="zh-CN">
              <a:sym typeface="等线" panose="02010600030101010101" pitchFamily="2" charset="-122"/>
            </a:endParaRPr>
          </a:p>
          <a:p>
            <a:pPr algn="l">
              <a:lnSpc>
                <a:spcPct val="100000"/>
              </a:lnSpc>
              <a:buClrTx/>
              <a:buSzTx/>
              <a:buFontTx/>
            </a:pPr>
            <a:r>
              <a:rPr lang="zh-CN" altLang="en-US" sz="1800" spc="150">
                <a:solidFill>
                  <a:schemeClr val="bg1"/>
                </a:solidFill>
                <a:ea typeface="微软雅黑" panose="020B0503020204020204" pitchFamily="34" charset="-122"/>
                <a:sym typeface="等线" panose="02010600030101010101" pitchFamily="2" charset="-122"/>
              </a:rPr>
              <a:t>     </a:t>
            </a:r>
            <a:r>
              <a:rPr lang="zh-CN" altLang="en-US" sz="2150" spc="150">
                <a:solidFill>
                  <a:schemeClr val="bg1"/>
                </a:solidFill>
                <a:ea typeface="微软雅黑" panose="020B0503020204020204" pitchFamily="34" charset="-122"/>
                <a:sym typeface="等线" panose="02010600030101010101" pitchFamily="2" charset="-122"/>
              </a:rPr>
              <a:t> 对借款人死亡、身患绝症、重伤致残丧失劳动能力，或家庭生产经营发生重大灾害确实无法偿还贷款的，经发放贷款的金融机构申请，旗县扶贫办审核，报同级财政部门审批，由旗县财政和金融机构按照7:3的比例共同承担。</a:t>
            </a:r>
            <a:endParaRPr lang="zh-CN" altLang="en-US" sz="2150" spc="150">
              <a:solidFill>
                <a:schemeClr val="bg1"/>
              </a:solidFill>
              <a:ea typeface="微软雅黑" panose="020B0503020204020204" pitchFamily="34" charset="-122"/>
              <a:sym typeface="等线" panose="02010600030101010101" pitchFamily="2" charset="-122"/>
            </a:endParaRPr>
          </a:p>
          <a:p>
            <a:pPr algn="l">
              <a:lnSpc>
                <a:spcPct val="100000"/>
              </a:lnSpc>
              <a:buClrTx/>
              <a:buSzTx/>
              <a:buFontTx/>
            </a:pPr>
            <a:r>
              <a:rPr lang="zh-CN" altLang="en-US" sz="2150" spc="150">
                <a:solidFill>
                  <a:schemeClr val="bg1"/>
                </a:solidFill>
                <a:ea typeface="微软雅黑" panose="020B0503020204020204" pitchFamily="34" charset="-122"/>
                <a:sym typeface="等线" panose="02010600030101010101" pitchFamily="2" charset="-122"/>
              </a:rPr>
              <a:t>      对恶意不还的，经金融机构依法催收，3个月内未能收回本金的，金融机构应将有关情况通报旗县扶贫办和财政局；6个月后仍无法收回的，由旗县财政和金融机构按照5:5的比例分担。分担后金融机构应继续追偿贷款本金，同时追偿贷款存续期间产生的全部利息。</a:t>
            </a:r>
            <a:endParaRPr lang="zh-CN" altLang="en-US" sz="2150" spc="150">
              <a:solidFill>
                <a:schemeClr val="bg1"/>
              </a:solidFill>
              <a:ea typeface="微软雅黑" panose="020B0503020204020204" pitchFamily="34" charset="-122"/>
              <a:sym typeface="等线" panose="02010600030101010101" pitchFamily="2" charset="-122"/>
            </a:endParaRPr>
          </a:p>
        </p:txBody>
      </p:sp>
      <p:sp>
        <p:nvSpPr>
          <p:cNvPr id="13" name="文本框 12"/>
          <p:cNvSpPr txBox="1"/>
          <p:nvPr/>
        </p:nvSpPr>
        <p:spPr>
          <a:xfrm>
            <a:off x="6815455" y="1000125"/>
            <a:ext cx="5436235" cy="1106805"/>
          </a:xfrm>
          <a:prstGeom prst="rect">
            <a:avLst/>
          </a:prstGeom>
          <a:noFill/>
        </p:spPr>
        <p:txBody>
          <a:bodyPr wrap="square" rtlCol="0">
            <a:spAutoFit/>
          </a:bodyPr>
          <a:p>
            <a:r>
              <a:rPr lang="zh-CN" altLang="en-US" sz="2200" b="1" spc="300">
                <a:solidFill>
                  <a:schemeClr val="bg1"/>
                </a:solidFill>
                <a:ea typeface="微软雅黑" panose="020B0503020204020204" pitchFamily="34" charset="-122"/>
                <a:cs typeface="+mj-cs"/>
                <a:sym typeface="Arial" panose="020B0604020202020204" pitchFamily="34" charset="0"/>
              </a:rPr>
              <a:t>驻村工作队、帮扶单位（责任人）和第一书记应该主动做好哪些工作？</a:t>
            </a:r>
            <a:endParaRPr lang="zh-CN" altLang="en-US" sz="2200" b="1" spc="300">
              <a:solidFill>
                <a:schemeClr val="bg1"/>
              </a:solidFill>
              <a:latin typeface="Arial" panose="020B0604020202020204" pitchFamily="34" charset="0"/>
              <a:ea typeface="微软雅黑" panose="020B0503020204020204" pitchFamily="34" charset="-122"/>
              <a:cs typeface="+mj-cs"/>
              <a:sym typeface="Arial" panose="020B0604020202020204" pitchFamily="34" charset="0"/>
            </a:endParaRPr>
          </a:p>
          <a:p>
            <a:endParaRPr lang="zh-CN" altLang="en-US" sz="2200" b="1" spc="300">
              <a:solidFill>
                <a:schemeClr val="bg1"/>
              </a:solidFill>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14" name="文本框 13"/>
          <p:cNvSpPr txBox="1"/>
          <p:nvPr/>
        </p:nvSpPr>
        <p:spPr>
          <a:xfrm>
            <a:off x="6793865" y="1998345"/>
            <a:ext cx="5128260" cy="4431030"/>
          </a:xfrm>
          <a:prstGeom prst="rect">
            <a:avLst/>
          </a:prstGeom>
          <a:noFill/>
        </p:spPr>
        <p:txBody>
          <a:bodyPr wrap="square" rtlCol="0">
            <a:spAutoFit/>
          </a:bodyPr>
          <a:p>
            <a:r>
              <a:rPr lang="en-US" altLang="zh-CN" spc="150">
                <a:solidFill>
                  <a:schemeClr val="bg1"/>
                </a:solidFill>
                <a:ea typeface="微软雅黑" panose="020B0503020204020204" pitchFamily="34" charset="-122"/>
                <a:sym typeface="Arial" panose="020B0604020202020204" pitchFamily="34" charset="0"/>
              </a:rPr>
              <a:t>    </a:t>
            </a:r>
            <a:r>
              <a:rPr lang="en-US" altLang="zh-CN" sz="2200" spc="150">
                <a:solidFill>
                  <a:schemeClr val="bg1"/>
                </a:solidFill>
                <a:ea typeface="微软雅黑" panose="020B0503020204020204" pitchFamily="34" charset="-122"/>
                <a:sym typeface="Arial" panose="020B0604020202020204" pitchFamily="34" charset="0"/>
              </a:rPr>
              <a:t>  </a:t>
            </a:r>
            <a:r>
              <a:rPr lang="zh-CN" altLang="en-US" sz="2200" spc="150">
                <a:solidFill>
                  <a:schemeClr val="bg1"/>
                </a:solidFill>
                <a:ea typeface="微软雅黑" panose="020B0503020204020204" pitchFamily="34" charset="-122"/>
                <a:sym typeface="Arial" panose="020B0604020202020204" pitchFamily="34" charset="0"/>
              </a:rPr>
              <a:t>驻村工作队、帮扶单位（责任人）和第一书记应该把脱贫人口小额信贷作为帮扶建档立卡户巩固拓展脱贫攻坚成果的重要工作内容。对建档立卡户的需求进行摸底，帮助贷款户提出项目建议，引导贷款户申请贷款，协助核实贷款户情况和贷款回收，监督贷款户资金使用，做好贷款到期提醒工作。贷款到期日60天前以电话等方式督促银行提醒通知借款人做好还款准备，贷款到期30日前书面通知借款人按时还款等</a:t>
            </a:r>
            <a:r>
              <a:rPr lang="zh-CN" altLang="en-US" spc="150">
                <a:solidFill>
                  <a:schemeClr val="bg1"/>
                </a:solidFill>
                <a:ea typeface="微软雅黑" panose="020B0503020204020204" pitchFamily="34" charset="-122"/>
                <a:sym typeface="Arial" panose="020B0604020202020204" pitchFamily="34" charset="0"/>
              </a:rPr>
              <a:t>。</a:t>
            </a:r>
            <a:endParaRPr lang="zh-CN" altLang="en-US" spc="150">
              <a:solidFill>
                <a:schemeClr val="bg1"/>
              </a:solidFill>
              <a:latin typeface="Arial" panose="020B0604020202020204" pitchFamily="34" charset="0"/>
              <a:ea typeface="微软雅黑" panose="020B0503020204020204" pitchFamily="34" charset="-122"/>
              <a:sym typeface="Arial" panose="020B0604020202020204" pitchFamily="34" charset="0"/>
            </a:endParaRPr>
          </a:p>
          <a:p>
            <a:endParaRPr lang="zh-CN" altLang="en-US" spc="15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p:nvSpPr>
        <p:spPr>
          <a:xfrm>
            <a:off x="705543" y="-82"/>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四、</a:t>
            </a:r>
            <a:r>
              <a:rPr lang="zh-CN" altLang="en-US" sz="4800" b="1" spc="5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sym typeface="+mn-ea"/>
              </a:rPr>
              <a:t>注意事项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500" fill="hold">
                                          <p:stCondLst>
                                            <p:cond delay="0"/>
                                          </p:stCondLst>
                                        </p:cTn>
                                        <p:tgtEl>
                                          <p:spTgt spid="12">
                                            <p:txEl>
                                              <p:pRg st="2" end="2"/>
                                            </p:txEl>
                                          </p:spTgt>
                                        </p:tgtEl>
                                        <p:attrNameLst>
                                          <p:attrName>style.visibility</p:attrName>
                                        </p:attrNameLst>
                                      </p:cBhvr>
                                      <p:to>
                                        <p:strVal val="visible"/>
                                      </p:to>
                                    </p:set>
                                    <p:animEffect transition="in" filter="plus(in)">
                                      <p:cBhvr>
                                        <p:cTn id="7" dur="500"/>
                                        <p:tgtEl>
                                          <p:spTgt spid="12">
                                            <p:txEl>
                                              <p:pRg st="2" end="2"/>
                                            </p:txEl>
                                          </p:spTgt>
                                        </p:tgtEl>
                                      </p:cBhvr>
                                    </p:animEffect>
                                  </p:childTnLst>
                                </p:cTn>
                              </p:par>
                              <p:par>
                                <p:cTn id="8" presetID="13" presetClass="entr" presetSubtype="16" fill="hold" nodeType="withEffect">
                                  <p:stCondLst>
                                    <p:cond delay="0"/>
                                  </p:stCondLst>
                                  <p:childTnLst>
                                    <p:set>
                                      <p:cBhvr>
                                        <p:cTn id="9" dur="500" fill="hold">
                                          <p:stCondLst>
                                            <p:cond delay="0"/>
                                          </p:stCondLst>
                                        </p:cTn>
                                        <p:tgtEl>
                                          <p:spTgt spid="12">
                                            <p:txEl>
                                              <p:pRg st="3" end="3"/>
                                            </p:txEl>
                                          </p:spTgt>
                                        </p:tgtEl>
                                        <p:attrNameLst>
                                          <p:attrName>style.visibility</p:attrName>
                                        </p:attrNameLst>
                                      </p:cBhvr>
                                      <p:to>
                                        <p:strVal val="visible"/>
                                      </p:to>
                                    </p:set>
                                    <p:animEffect transition="in" filter="plus(in)">
                                      <p:cBhvr>
                                        <p:cTn id="10" dur="500"/>
                                        <p:tgtEl>
                                          <p:spTgt spid="12">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50179" name="矩形 1"/>
          <p:cNvSpPr/>
          <p:nvPr/>
        </p:nvSpPr>
        <p:spPr>
          <a:xfrm>
            <a:off x="8798560" y="4509770"/>
            <a:ext cx="2919730" cy="691515"/>
          </a:xfrm>
          <a:prstGeom prst="rect">
            <a:avLst/>
          </a:prstGeom>
          <a:noFill/>
          <a:ln w="9525">
            <a:noFill/>
          </a:ln>
        </p:spPr>
        <p:txBody>
          <a:bodyPr wrap="square">
            <a:spAutoFit/>
          </a:bodyPr>
          <a:p>
            <a:pPr algn="just">
              <a:lnSpc>
                <a:spcPct val="150000"/>
              </a:lnSpc>
            </a:pPr>
            <a:r>
              <a:rPr lang="en-US" altLang="zh-CN" sz="2600" b="1" dirty="0">
                <a:solidFill>
                  <a:schemeClr val="bg1"/>
                </a:solidFill>
                <a:latin typeface="楷体_GB2312" pitchFamily="49" charset="-122"/>
                <a:ea typeface="楷体_GB2312" pitchFamily="49" charset="-122"/>
                <a:sym typeface="+mn-ea"/>
              </a:rPr>
              <a:t>  </a:t>
            </a:r>
            <a:r>
              <a:rPr lang="en-US" altLang="zh-CN" sz="2600" b="1" dirty="0">
                <a:solidFill>
                  <a:schemeClr val="bg1"/>
                </a:solidFill>
                <a:latin typeface="楷体_GB2312" pitchFamily="49" charset="-122"/>
                <a:ea typeface="楷体_GB2312" pitchFamily="49" charset="-122"/>
              </a:rPr>
              <a:t>   </a:t>
            </a:r>
            <a:endParaRPr lang="zh-CN" altLang="en-US" sz="2600" b="1" dirty="0">
              <a:solidFill>
                <a:schemeClr val="bg1"/>
              </a:solidFill>
              <a:latin typeface="楷体_GB2312" pitchFamily="49" charset="-122"/>
              <a:ea typeface="楷体_GB2312" pitchFamily="49" charset="-122"/>
            </a:endParaRPr>
          </a:p>
        </p:txBody>
      </p:sp>
      <p:grpSp>
        <p:nvGrpSpPr>
          <p:cNvPr id="12" name="组合 11"/>
          <p:cNvGrpSpPr/>
          <p:nvPr>
            <p:custDataLst>
              <p:tags r:id="rId1"/>
            </p:custDataLst>
          </p:nvPr>
        </p:nvGrpSpPr>
        <p:grpSpPr>
          <a:xfrm>
            <a:off x="2119630" y="1282700"/>
            <a:ext cx="3304540" cy="4775835"/>
            <a:chOff x="1475801" y="1555753"/>
            <a:chExt cx="1927799" cy="3654422"/>
          </a:xfrm>
        </p:grpSpPr>
        <p:sp>
          <p:nvSpPr>
            <p:cNvPr id="13" name="任意多边形 12"/>
            <p:cNvSpPr/>
            <p:nvPr>
              <p:custDataLst>
                <p:tags r:id="rId2"/>
              </p:custDataLst>
            </p:nvPr>
          </p:nvSpPr>
          <p:spPr>
            <a:xfrm>
              <a:off x="2111533" y="1620227"/>
              <a:ext cx="656334" cy="352506"/>
            </a:xfrm>
            <a:custGeom>
              <a:avLst/>
              <a:gdLst>
                <a:gd name="connsiteX0" fmla="*/ 328167 w 656334"/>
                <a:gd name="connsiteY0" fmla="*/ 0 h 352506"/>
                <a:gd name="connsiteX1" fmla="*/ 656334 w 656334"/>
                <a:gd name="connsiteY1" fmla="*/ 328167 h 352506"/>
                <a:gd name="connsiteX2" fmla="*/ 653881 w 656334"/>
                <a:gd name="connsiteY2" fmla="*/ 352506 h 352506"/>
                <a:gd name="connsiteX3" fmla="*/ 2454 w 656334"/>
                <a:gd name="connsiteY3" fmla="*/ 352506 h 352506"/>
                <a:gd name="connsiteX4" fmla="*/ 0 w 656334"/>
                <a:gd name="connsiteY4" fmla="*/ 328167 h 352506"/>
                <a:gd name="connsiteX5" fmla="*/ 328167 w 656334"/>
                <a:gd name="connsiteY5" fmla="*/ 0 h 35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334" h="352506">
                  <a:moveTo>
                    <a:pt x="328167" y="0"/>
                  </a:moveTo>
                  <a:cubicBezTo>
                    <a:pt x="509409" y="0"/>
                    <a:pt x="656334" y="146925"/>
                    <a:pt x="656334" y="328167"/>
                  </a:cubicBezTo>
                  <a:lnTo>
                    <a:pt x="653881" y="352506"/>
                  </a:lnTo>
                  <a:lnTo>
                    <a:pt x="2454" y="352506"/>
                  </a:lnTo>
                  <a:lnTo>
                    <a:pt x="0" y="328167"/>
                  </a:lnTo>
                  <a:cubicBezTo>
                    <a:pt x="0" y="146925"/>
                    <a:pt x="146925" y="0"/>
                    <a:pt x="328167" y="0"/>
                  </a:cubicBezTo>
                  <a:close/>
                </a:path>
              </a:pathLst>
            </a:custGeom>
            <a:solidFill>
              <a:srgbClr val="E779A3"/>
            </a:solidFill>
            <a:ln w="12700" cap="flat" cmpd="sng" algn="ctr">
              <a:noFill/>
              <a:prstDash val="solid"/>
              <a:miter lim="800000"/>
            </a:ln>
            <a:effectLst/>
          </p:spPr>
          <p:txBody>
            <a:bodyPr bIns="0" rtlCol="0" anchor="ctr">
              <a:normAutofit/>
            </a:bodyPr>
            <a:lstStyle/>
            <a:p>
              <a:pPr algn="ctr"/>
              <a:r>
                <a:rPr lang="en-US" altLang="zh-CN" dirty="0">
                  <a:solidFill>
                    <a:srgbClr val="FFFFFF"/>
                  </a:solidFill>
                </a:rPr>
                <a:t>6</a:t>
              </a:r>
              <a:endParaRPr lang="en-US" altLang="zh-CN" dirty="0">
                <a:solidFill>
                  <a:srgbClr val="FFFFFF"/>
                </a:solidFill>
              </a:endParaRPr>
            </a:p>
          </p:txBody>
        </p:sp>
        <p:sp>
          <p:nvSpPr>
            <p:cNvPr id="14" name="任意多边形 13"/>
            <p:cNvSpPr/>
            <p:nvPr>
              <p:custDataLst>
                <p:tags r:id="rId3"/>
              </p:custDataLst>
            </p:nvPr>
          </p:nvSpPr>
          <p:spPr>
            <a:xfrm>
              <a:off x="2047059" y="1555753"/>
              <a:ext cx="785282" cy="416981"/>
            </a:xfrm>
            <a:custGeom>
              <a:avLst/>
              <a:gdLst>
                <a:gd name="connsiteX0" fmla="*/ 392641 w 785282"/>
                <a:gd name="connsiteY0" fmla="*/ 0 h 416981"/>
                <a:gd name="connsiteX1" fmla="*/ 785282 w 785282"/>
                <a:gd name="connsiteY1" fmla="*/ 392641 h 416981"/>
                <a:gd name="connsiteX2" fmla="*/ 782828 w 785282"/>
                <a:gd name="connsiteY2" fmla="*/ 416981 h 416981"/>
                <a:gd name="connsiteX3" fmla="*/ 749571 w 785282"/>
                <a:gd name="connsiteY3" fmla="*/ 416981 h 416981"/>
                <a:gd name="connsiteX4" fmla="*/ 752025 w 785282"/>
                <a:gd name="connsiteY4" fmla="*/ 392641 h 416981"/>
                <a:gd name="connsiteX5" fmla="*/ 392641 w 785282"/>
                <a:gd name="connsiteY5" fmla="*/ 33257 h 416981"/>
                <a:gd name="connsiteX6" fmla="*/ 33257 w 785282"/>
                <a:gd name="connsiteY6" fmla="*/ 392641 h 416981"/>
                <a:gd name="connsiteX7" fmla="*/ 35711 w 785282"/>
                <a:gd name="connsiteY7" fmla="*/ 416981 h 416981"/>
                <a:gd name="connsiteX8" fmla="*/ 2454 w 785282"/>
                <a:gd name="connsiteY8" fmla="*/ 416981 h 416981"/>
                <a:gd name="connsiteX9" fmla="*/ 0 w 785282"/>
                <a:gd name="connsiteY9" fmla="*/ 392641 h 416981"/>
                <a:gd name="connsiteX10" fmla="*/ 392641 w 785282"/>
                <a:gd name="connsiteY10" fmla="*/ 0 h 41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5282" h="416981">
                  <a:moveTo>
                    <a:pt x="392641" y="0"/>
                  </a:moveTo>
                  <a:cubicBezTo>
                    <a:pt x="609491" y="0"/>
                    <a:pt x="785282" y="175791"/>
                    <a:pt x="785282" y="392641"/>
                  </a:cubicBezTo>
                  <a:lnTo>
                    <a:pt x="782828" y="416981"/>
                  </a:lnTo>
                  <a:lnTo>
                    <a:pt x="749571" y="416981"/>
                  </a:lnTo>
                  <a:lnTo>
                    <a:pt x="752025" y="392641"/>
                  </a:lnTo>
                  <a:cubicBezTo>
                    <a:pt x="752025" y="194159"/>
                    <a:pt x="591123" y="33257"/>
                    <a:pt x="392641" y="33257"/>
                  </a:cubicBezTo>
                  <a:cubicBezTo>
                    <a:pt x="194159" y="33257"/>
                    <a:pt x="33257" y="194159"/>
                    <a:pt x="33257" y="392641"/>
                  </a:cubicBezTo>
                  <a:lnTo>
                    <a:pt x="35711" y="416981"/>
                  </a:lnTo>
                  <a:lnTo>
                    <a:pt x="2454" y="416981"/>
                  </a:lnTo>
                  <a:lnTo>
                    <a:pt x="0" y="392641"/>
                  </a:lnTo>
                  <a:cubicBezTo>
                    <a:pt x="0" y="175791"/>
                    <a:pt x="175791" y="0"/>
                    <a:pt x="392641" y="0"/>
                  </a:cubicBezTo>
                  <a:close/>
                </a:path>
              </a:pathLst>
            </a:custGeom>
            <a:solidFill>
              <a:srgbClr val="E779A3"/>
            </a:solidFill>
            <a:ln w="12700" cap="flat" cmpd="sng" algn="ctr">
              <a:noFill/>
              <a:prstDash val="solid"/>
              <a:miter lim="800000"/>
            </a:ln>
            <a:effectLst/>
          </p:spPr>
          <p:txBody>
            <a:bodyPr rtlCol="0" anchor="ctr">
              <a:normAutofit/>
            </a:bodyPr>
            <a:lstStyle/>
            <a:p>
              <a:pPr algn="ctr"/>
              <a:endParaRPr lang="zh-CN" altLang="en-US">
                <a:solidFill>
                  <a:srgbClr val="5F5F5F"/>
                </a:solidFill>
              </a:endParaRPr>
            </a:p>
          </p:txBody>
        </p:sp>
        <p:sp>
          <p:nvSpPr>
            <p:cNvPr id="27" name="矩形 26"/>
            <p:cNvSpPr/>
            <p:nvPr>
              <p:custDataLst>
                <p:tags r:id="rId4"/>
              </p:custDataLst>
            </p:nvPr>
          </p:nvSpPr>
          <p:spPr>
            <a:xfrm>
              <a:off x="1475801" y="1972733"/>
              <a:ext cx="1927799" cy="3237442"/>
            </a:xfrm>
            <a:prstGeom prst="rect">
              <a:avLst/>
            </a:prstGeom>
            <a:solidFill>
              <a:srgbClr val="E779A3">
                <a:lumMod val="20000"/>
                <a:lumOff val="80000"/>
              </a:srgbClr>
            </a:solidFill>
            <a:ln w="3175" cap="flat" cmpd="sng" algn="ctr">
              <a:noFill/>
              <a:prstDash val="solid"/>
              <a:miter lim="800000"/>
            </a:ln>
            <a:effectLst/>
          </p:spPr>
          <p:txBody>
            <a:bodyPr bIns="720000" rtlCol="0" anchor="ctr">
              <a:normAutofit/>
            </a:bodyPr>
            <a:lstStyle/>
            <a:p>
              <a:pPr algn="ctr">
                <a:lnSpc>
                  <a:spcPct val="150000"/>
                </a:lnSpc>
              </a:pPr>
              <a:endParaRPr lang="zh-CN" altLang="en-US" dirty="0">
                <a:solidFill>
                  <a:srgbClr val="E779A3"/>
                </a:solidFill>
              </a:endParaRPr>
            </a:p>
          </p:txBody>
        </p:sp>
        <p:sp>
          <p:nvSpPr>
            <p:cNvPr id="28" name="任意多边形 27"/>
            <p:cNvSpPr/>
            <p:nvPr>
              <p:custDataLst>
                <p:tags r:id="rId5"/>
              </p:custDataLst>
            </p:nvPr>
          </p:nvSpPr>
          <p:spPr>
            <a:xfrm>
              <a:off x="1592657" y="4447241"/>
              <a:ext cx="1810943" cy="762934"/>
            </a:xfrm>
            <a:custGeom>
              <a:avLst/>
              <a:gdLst>
                <a:gd name="connsiteX0" fmla="*/ 769543 w 2381982"/>
                <a:gd name="connsiteY0" fmla="*/ 935 h 762934"/>
                <a:gd name="connsiteX1" fmla="*/ 1455343 w 2381982"/>
                <a:gd name="connsiteY1" fmla="*/ 635935 h 762934"/>
                <a:gd name="connsiteX2" fmla="*/ 1997210 w 2381982"/>
                <a:gd name="connsiteY2" fmla="*/ 263401 h 762934"/>
                <a:gd name="connsiteX3" fmla="*/ 2374688 w 2381982"/>
                <a:gd name="connsiteY3" fmla="*/ 723471 h 762934"/>
                <a:gd name="connsiteX4" fmla="*/ 2381982 w 2381982"/>
                <a:gd name="connsiteY4" fmla="*/ 762934 h 762934"/>
                <a:gd name="connsiteX5" fmla="*/ 0 w 2381982"/>
                <a:gd name="connsiteY5" fmla="*/ 762934 h 762934"/>
                <a:gd name="connsiteX6" fmla="*/ 12910 w 2381982"/>
                <a:gd name="connsiteY6" fmla="*/ 715145 h 762934"/>
                <a:gd name="connsiteX7" fmla="*/ 769543 w 2381982"/>
                <a:gd name="connsiteY7" fmla="*/ 935 h 76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1982" h="762934">
                  <a:moveTo>
                    <a:pt x="769543" y="935"/>
                  </a:moveTo>
                  <a:cubicBezTo>
                    <a:pt x="1012254" y="-27287"/>
                    <a:pt x="1250732" y="592191"/>
                    <a:pt x="1455343" y="635935"/>
                  </a:cubicBezTo>
                  <a:cubicBezTo>
                    <a:pt x="1659954" y="679679"/>
                    <a:pt x="1841988" y="238001"/>
                    <a:pt x="1997210" y="263401"/>
                  </a:cubicBezTo>
                  <a:cubicBezTo>
                    <a:pt x="2133029" y="285626"/>
                    <a:pt x="2325029" y="555259"/>
                    <a:pt x="2374688" y="723471"/>
                  </a:cubicBezTo>
                  <a:lnTo>
                    <a:pt x="2381982" y="762934"/>
                  </a:lnTo>
                  <a:lnTo>
                    <a:pt x="0" y="762934"/>
                  </a:lnTo>
                  <a:lnTo>
                    <a:pt x="12910" y="715145"/>
                  </a:lnTo>
                  <a:cubicBezTo>
                    <a:pt x="101713" y="471673"/>
                    <a:pt x="557171" y="25629"/>
                    <a:pt x="769543" y="935"/>
                  </a:cubicBezTo>
                  <a:close/>
                </a:path>
              </a:pathLst>
            </a:custGeom>
            <a:solidFill>
              <a:srgbClr val="E779A3">
                <a:alpha val="20000"/>
              </a:srgbClr>
            </a:solidFill>
            <a:ln w="12700" cap="flat" cmpd="sng" algn="ctr">
              <a:noFill/>
              <a:prstDash val="solid"/>
              <a:miter lim="800000"/>
            </a:ln>
            <a:effectLst/>
          </p:spPr>
          <p:txBody>
            <a:bodyPr rtlCol="0" anchor="ctr">
              <a:normAutofit/>
            </a:bodyPr>
            <a:lstStyle/>
            <a:p>
              <a:pPr algn="ctr"/>
              <a:endParaRPr lang="zh-CN" altLang="en-US"/>
            </a:p>
          </p:txBody>
        </p:sp>
        <p:sp>
          <p:nvSpPr>
            <p:cNvPr id="29" name="任意多边形 28"/>
            <p:cNvSpPr/>
            <p:nvPr>
              <p:custDataLst>
                <p:tags r:id="rId6"/>
              </p:custDataLst>
            </p:nvPr>
          </p:nvSpPr>
          <p:spPr>
            <a:xfrm flipH="1">
              <a:off x="1475801" y="4628981"/>
              <a:ext cx="1874348" cy="581194"/>
            </a:xfrm>
            <a:custGeom>
              <a:avLst/>
              <a:gdLst>
                <a:gd name="connsiteX0" fmla="*/ 839785 w 2465380"/>
                <a:gd name="connsiteY0" fmla="*/ 503 h 581194"/>
                <a:gd name="connsiteX1" fmla="*/ 807788 w 2465380"/>
                <a:gd name="connsiteY1" fmla="*/ 2021 h 581194"/>
                <a:gd name="connsiteX2" fmla="*/ 16782 w 2465380"/>
                <a:gd name="connsiteY2" fmla="*/ 559376 h 581194"/>
                <a:gd name="connsiteX3" fmla="*/ 0 w 2465380"/>
                <a:gd name="connsiteY3" fmla="*/ 581194 h 581194"/>
                <a:gd name="connsiteX4" fmla="*/ 2465380 w 2465380"/>
                <a:gd name="connsiteY4" fmla="*/ 581194 h 581194"/>
                <a:gd name="connsiteX5" fmla="*/ 2459763 w 2465380"/>
                <a:gd name="connsiteY5" fmla="*/ 567131 h 581194"/>
                <a:gd name="connsiteX6" fmla="*/ 2124619 w 2465380"/>
                <a:gd name="connsiteY6" fmla="*/ 64728 h 581194"/>
                <a:gd name="connsiteX7" fmla="*/ 1498085 w 2465380"/>
                <a:gd name="connsiteY7" fmla="*/ 361061 h 581194"/>
                <a:gd name="connsiteX8" fmla="*/ 839785 w 2465380"/>
                <a:gd name="connsiteY8" fmla="*/ 503 h 58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5380" h="581194">
                  <a:moveTo>
                    <a:pt x="839785" y="503"/>
                  </a:moveTo>
                  <a:cubicBezTo>
                    <a:pt x="828582" y="-483"/>
                    <a:pt x="817897" y="-41"/>
                    <a:pt x="807788" y="2021"/>
                  </a:cubicBezTo>
                  <a:cubicBezTo>
                    <a:pt x="596959" y="9043"/>
                    <a:pt x="212374" y="328128"/>
                    <a:pt x="16782" y="559376"/>
                  </a:cubicBezTo>
                  <a:lnTo>
                    <a:pt x="0" y="581194"/>
                  </a:lnTo>
                  <a:lnTo>
                    <a:pt x="2465380" y="581194"/>
                  </a:lnTo>
                  <a:lnTo>
                    <a:pt x="2459763" y="567131"/>
                  </a:lnTo>
                  <a:cubicBezTo>
                    <a:pt x="2410104" y="398919"/>
                    <a:pt x="2284899" y="99073"/>
                    <a:pt x="2124619" y="64728"/>
                  </a:cubicBezTo>
                  <a:cubicBezTo>
                    <a:pt x="1964339" y="30383"/>
                    <a:pt x="1717557" y="371512"/>
                    <a:pt x="1498085" y="361061"/>
                  </a:cubicBezTo>
                  <a:cubicBezTo>
                    <a:pt x="1292330" y="351263"/>
                    <a:pt x="1007821" y="15283"/>
                    <a:pt x="839785" y="503"/>
                  </a:cubicBezTo>
                  <a:close/>
                </a:path>
              </a:pathLst>
            </a:custGeom>
            <a:solidFill>
              <a:srgbClr val="FFC91D">
                <a:alpha val="40000"/>
              </a:srgbClr>
            </a:solidFill>
            <a:ln w="12700" cap="flat" cmpd="sng" algn="ctr">
              <a:noFill/>
              <a:prstDash val="solid"/>
              <a:miter lim="800000"/>
            </a:ln>
            <a:effectLst/>
          </p:spPr>
          <p:txBody>
            <a:bodyPr rtlCol="0" anchor="ctr">
              <a:normAutofit/>
            </a:bodyPr>
            <a:lstStyle/>
            <a:p>
              <a:pPr algn="ctr"/>
              <a:endParaRPr lang="zh-CN" altLang="en-US"/>
            </a:p>
          </p:txBody>
        </p:sp>
        <p:sp>
          <p:nvSpPr>
            <p:cNvPr id="30" name="矩形 29"/>
            <p:cNvSpPr/>
            <p:nvPr>
              <p:custDataLst>
                <p:tags r:id="rId7"/>
              </p:custDataLst>
            </p:nvPr>
          </p:nvSpPr>
          <p:spPr>
            <a:xfrm>
              <a:off x="1475801" y="1938868"/>
              <a:ext cx="1927799" cy="36000"/>
            </a:xfrm>
            <a:prstGeom prst="rect">
              <a:avLst/>
            </a:prstGeom>
            <a:solidFill>
              <a:srgbClr val="E779A3"/>
            </a:solidFill>
            <a:ln w="3175" cap="flat" cmpd="sng" algn="ctr">
              <a:noFill/>
              <a:prstDash val="solid"/>
              <a:miter lim="800000"/>
            </a:ln>
            <a:effectLst/>
          </p:spPr>
          <p:txBody>
            <a:bodyPr rtlCol="0" anchor="ctr">
              <a:normAutofit fontScale="25000" lnSpcReduction="20000"/>
            </a:bodyPr>
            <a:lstStyle/>
            <a:p>
              <a:pPr algn="ctr"/>
              <a:endParaRPr lang="zh-CN" altLang="en-US"/>
            </a:p>
          </p:txBody>
        </p:sp>
      </p:grpSp>
      <p:grpSp>
        <p:nvGrpSpPr>
          <p:cNvPr id="31" name="组合 30"/>
          <p:cNvGrpSpPr/>
          <p:nvPr>
            <p:custDataLst>
              <p:tags r:id="rId8"/>
            </p:custDataLst>
          </p:nvPr>
        </p:nvGrpSpPr>
        <p:grpSpPr>
          <a:xfrm>
            <a:off x="7439025" y="1282700"/>
            <a:ext cx="3208655" cy="4775835"/>
            <a:chOff x="1475801" y="1555753"/>
            <a:chExt cx="2083227" cy="3654422"/>
          </a:xfrm>
        </p:grpSpPr>
        <p:sp>
          <p:nvSpPr>
            <p:cNvPr id="32" name="任意多边形 31"/>
            <p:cNvSpPr/>
            <p:nvPr>
              <p:custDataLst>
                <p:tags r:id="rId9"/>
              </p:custDataLst>
            </p:nvPr>
          </p:nvSpPr>
          <p:spPr>
            <a:xfrm>
              <a:off x="2111533" y="1620227"/>
              <a:ext cx="656334" cy="352506"/>
            </a:xfrm>
            <a:custGeom>
              <a:avLst/>
              <a:gdLst>
                <a:gd name="connsiteX0" fmla="*/ 328167 w 656334"/>
                <a:gd name="connsiteY0" fmla="*/ 0 h 352506"/>
                <a:gd name="connsiteX1" fmla="*/ 656334 w 656334"/>
                <a:gd name="connsiteY1" fmla="*/ 328167 h 352506"/>
                <a:gd name="connsiteX2" fmla="*/ 653881 w 656334"/>
                <a:gd name="connsiteY2" fmla="*/ 352506 h 352506"/>
                <a:gd name="connsiteX3" fmla="*/ 2454 w 656334"/>
                <a:gd name="connsiteY3" fmla="*/ 352506 h 352506"/>
                <a:gd name="connsiteX4" fmla="*/ 0 w 656334"/>
                <a:gd name="connsiteY4" fmla="*/ 328167 h 352506"/>
                <a:gd name="connsiteX5" fmla="*/ 328167 w 656334"/>
                <a:gd name="connsiteY5" fmla="*/ 0 h 35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334" h="352506">
                  <a:moveTo>
                    <a:pt x="328167" y="0"/>
                  </a:moveTo>
                  <a:cubicBezTo>
                    <a:pt x="509409" y="0"/>
                    <a:pt x="656334" y="146925"/>
                    <a:pt x="656334" y="328167"/>
                  </a:cubicBezTo>
                  <a:lnTo>
                    <a:pt x="653881" y="352506"/>
                  </a:lnTo>
                  <a:lnTo>
                    <a:pt x="2454" y="352506"/>
                  </a:lnTo>
                  <a:lnTo>
                    <a:pt x="0" y="328167"/>
                  </a:lnTo>
                  <a:cubicBezTo>
                    <a:pt x="0" y="146925"/>
                    <a:pt x="146925" y="0"/>
                    <a:pt x="328167" y="0"/>
                  </a:cubicBezTo>
                  <a:close/>
                </a:path>
              </a:pathLst>
            </a:custGeom>
            <a:solidFill>
              <a:srgbClr val="E779A3"/>
            </a:solidFill>
            <a:ln w="12700" cap="flat" cmpd="sng" algn="ctr">
              <a:noFill/>
              <a:prstDash val="solid"/>
              <a:miter lim="800000"/>
            </a:ln>
            <a:effectLst/>
          </p:spPr>
          <p:txBody>
            <a:bodyPr bIns="0" rtlCol="0" anchor="ctr">
              <a:normAutofit/>
            </a:bodyPr>
            <a:lstStyle/>
            <a:p>
              <a:pPr algn="ctr"/>
              <a:r>
                <a:rPr lang="en-US" altLang="zh-CN" dirty="0">
                  <a:solidFill>
                    <a:srgbClr val="FFFFFF"/>
                  </a:solidFill>
                </a:rPr>
                <a:t>7</a:t>
              </a:r>
              <a:endParaRPr lang="en-US" altLang="zh-CN" dirty="0">
                <a:solidFill>
                  <a:srgbClr val="FFFFFF"/>
                </a:solidFill>
              </a:endParaRPr>
            </a:p>
          </p:txBody>
        </p:sp>
        <p:sp>
          <p:nvSpPr>
            <p:cNvPr id="33" name="任意多边形 32"/>
            <p:cNvSpPr/>
            <p:nvPr>
              <p:custDataLst>
                <p:tags r:id="rId10"/>
              </p:custDataLst>
            </p:nvPr>
          </p:nvSpPr>
          <p:spPr>
            <a:xfrm>
              <a:off x="2047059" y="1555753"/>
              <a:ext cx="785282" cy="416981"/>
            </a:xfrm>
            <a:custGeom>
              <a:avLst/>
              <a:gdLst>
                <a:gd name="connsiteX0" fmla="*/ 392641 w 785282"/>
                <a:gd name="connsiteY0" fmla="*/ 0 h 416981"/>
                <a:gd name="connsiteX1" fmla="*/ 785282 w 785282"/>
                <a:gd name="connsiteY1" fmla="*/ 392641 h 416981"/>
                <a:gd name="connsiteX2" fmla="*/ 782828 w 785282"/>
                <a:gd name="connsiteY2" fmla="*/ 416981 h 416981"/>
                <a:gd name="connsiteX3" fmla="*/ 749571 w 785282"/>
                <a:gd name="connsiteY3" fmla="*/ 416981 h 416981"/>
                <a:gd name="connsiteX4" fmla="*/ 752025 w 785282"/>
                <a:gd name="connsiteY4" fmla="*/ 392641 h 416981"/>
                <a:gd name="connsiteX5" fmla="*/ 392641 w 785282"/>
                <a:gd name="connsiteY5" fmla="*/ 33257 h 416981"/>
                <a:gd name="connsiteX6" fmla="*/ 33257 w 785282"/>
                <a:gd name="connsiteY6" fmla="*/ 392641 h 416981"/>
                <a:gd name="connsiteX7" fmla="*/ 35711 w 785282"/>
                <a:gd name="connsiteY7" fmla="*/ 416981 h 416981"/>
                <a:gd name="connsiteX8" fmla="*/ 2454 w 785282"/>
                <a:gd name="connsiteY8" fmla="*/ 416981 h 416981"/>
                <a:gd name="connsiteX9" fmla="*/ 0 w 785282"/>
                <a:gd name="connsiteY9" fmla="*/ 392641 h 416981"/>
                <a:gd name="connsiteX10" fmla="*/ 392641 w 785282"/>
                <a:gd name="connsiteY10" fmla="*/ 0 h 41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5282" h="416981">
                  <a:moveTo>
                    <a:pt x="392641" y="0"/>
                  </a:moveTo>
                  <a:cubicBezTo>
                    <a:pt x="609491" y="0"/>
                    <a:pt x="785282" y="175791"/>
                    <a:pt x="785282" y="392641"/>
                  </a:cubicBezTo>
                  <a:lnTo>
                    <a:pt x="782828" y="416981"/>
                  </a:lnTo>
                  <a:lnTo>
                    <a:pt x="749571" y="416981"/>
                  </a:lnTo>
                  <a:lnTo>
                    <a:pt x="752025" y="392641"/>
                  </a:lnTo>
                  <a:cubicBezTo>
                    <a:pt x="752025" y="194159"/>
                    <a:pt x="591123" y="33257"/>
                    <a:pt x="392641" y="33257"/>
                  </a:cubicBezTo>
                  <a:cubicBezTo>
                    <a:pt x="194159" y="33257"/>
                    <a:pt x="33257" y="194159"/>
                    <a:pt x="33257" y="392641"/>
                  </a:cubicBezTo>
                  <a:lnTo>
                    <a:pt x="35711" y="416981"/>
                  </a:lnTo>
                  <a:lnTo>
                    <a:pt x="2454" y="416981"/>
                  </a:lnTo>
                  <a:lnTo>
                    <a:pt x="0" y="392641"/>
                  </a:lnTo>
                  <a:cubicBezTo>
                    <a:pt x="0" y="175791"/>
                    <a:pt x="175791" y="0"/>
                    <a:pt x="392641" y="0"/>
                  </a:cubicBezTo>
                  <a:close/>
                </a:path>
              </a:pathLst>
            </a:custGeom>
            <a:solidFill>
              <a:srgbClr val="E779A3"/>
            </a:solidFill>
            <a:ln w="12700" cap="flat" cmpd="sng" algn="ctr">
              <a:noFill/>
              <a:prstDash val="solid"/>
              <a:miter lim="800000"/>
            </a:ln>
            <a:effectLst/>
          </p:spPr>
          <p:txBody>
            <a:bodyPr rtlCol="0" anchor="ctr">
              <a:normAutofit/>
            </a:bodyPr>
            <a:lstStyle/>
            <a:p>
              <a:pPr algn="ctr"/>
              <a:endParaRPr lang="zh-CN" altLang="en-US">
                <a:solidFill>
                  <a:srgbClr val="5F5F5F"/>
                </a:solidFill>
              </a:endParaRPr>
            </a:p>
          </p:txBody>
        </p:sp>
        <p:sp>
          <p:nvSpPr>
            <p:cNvPr id="34" name="矩形 33"/>
            <p:cNvSpPr/>
            <p:nvPr>
              <p:custDataLst>
                <p:tags r:id="rId11"/>
              </p:custDataLst>
            </p:nvPr>
          </p:nvSpPr>
          <p:spPr>
            <a:xfrm>
              <a:off x="1475801" y="1972652"/>
              <a:ext cx="2083227" cy="3237523"/>
            </a:xfrm>
            <a:prstGeom prst="rect">
              <a:avLst/>
            </a:prstGeom>
            <a:solidFill>
              <a:srgbClr val="E779A3">
                <a:lumMod val="20000"/>
                <a:lumOff val="80000"/>
              </a:srgbClr>
            </a:solidFill>
            <a:ln w="3175" cap="flat" cmpd="sng" algn="ctr">
              <a:noFill/>
              <a:prstDash val="solid"/>
              <a:miter lim="800000"/>
            </a:ln>
            <a:effectLst/>
          </p:spPr>
          <p:txBody>
            <a:bodyPr bIns="720000" rtlCol="0" anchor="ctr">
              <a:normAutofit/>
            </a:bodyPr>
            <a:lstStyle/>
            <a:p>
              <a:pPr algn="ctr">
                <a:lnSpc>
                  <a:spcPct val="150000"/>
                </a:lnSpc>
              </a:pPr>
              <a:endParaRPr lang="zh-CN" altLang="en-US" dirty="0">
                <a:solidFill>
                  <a:srgbClr val="E779A3"/>
                </a:solidFill>
              </a:endParaRPr>
            </a:p>
          </p:txBody>
        </p:sp>
        <p:sp>
          <p:nvSpPr>
            <p:cNvPr id="35" name="任意多边形 34"/>
            <p:cNvSpPr/>
            <p:nvPr>
              <p:custDataLst>
                <p:tags r:id="rId12"/>
              </p:custDataLst>
            </p:nvPr>
          </p:nvSpPr>
          <p:spPr>
            <a:xfrm>
              <a:off x="1592657" y="4447241"/>
              <a:ext cx="1810943" cy="762934"/>
            </a:xfrm>
            <a:custGeom>
              <a:avLst/>
              <a:gdLst>
                <a:gd name="connsiteX0" fmla="*/ 769543 w 2381982"/>
                <a:gd name="connsiteY0" fmla="*/ 935 h 762934"/>
                <a:gd name="connsiteX1" fmla="*/ 1455343 w 2381982"/>
                <a:gd name="connsiteY1" fmla="*/ 635935 h 762934"/>
                <a:gd name="connsiteX2" fmla="*/ 1997210 w 2381982"/>
                <a:gd name="connsiteY2" fmla="*/ 263401 h 762934"/>
                <a:gd name="connsiteX3" fmla="*/ 2374688 w 2381982"/>
                <a:gd name="connsiteY3" fmla="*/ 723471 h 762934"/>
                <a:gd name="connsiteX4" fmla="*/ 2381982 w 2381982"/>
                <a:gd name="connsiteY4" fmla="*/ 762934 h 762934"/>
                <a:gd name="connsiteX5" fmla="*/ 0 w 2381982"/>
                <a:gd name="connsiteY5" fmla="*/ 762934 h 762934"/>
                <a:gd name="connsiteX6" fmla="*/ 12910 w 2381982"/>
                <a:gd name="connsiteY6" fmla="*/ 715145 h 762934"/>
                <a:gd name="connsiteX7" fmla="*/ 769543 w 2381982"/>
                <a:gd name="connsiteY7" fmla="*/ 935 h 76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1982" h="762934">
                  <a:moveTo>
                    <a:pt x="769543" y="935"/>
                  </a:moveTo>
                  <a:cubicBezTo>
                    <a:pt x="1012254" y="-27287"/>
                    <a:pt x="1250732" y="592191"/>
                    <a:pt x="1455343" y="635935"/>
                  </a:cubicBezTo>
                  <a:cubicBezTo>
                    <a:pt x="1659954" y="679679"/>
                    <a:pt x="1841988" y="238001"/>
                    <a:pt x="1997210" y="263401"/>
                  </a:cubicBezTo>
                  <a:cubicBezTo>
                    <a:pt x="2133029" y="285626"/>
                    <a:pt x="2325029" y="555259"/>
                    <a:pt x="2374688" y="723471"/>
                  </a:cubicBezTo>
                  <a:lnTo>
                    <a:pt x="2381982" y="762934"/>
                  </a:lnTo>
                  <a:lnTo>
                    <a:pt x="0" y="762934"/>
                  </a:lnTo>
                  <a:lnTo>
                    <a:pt x="12910" y="715145"/>
                  </a:lnTo>
                  <a:cubicBezTo>
                    <a:pt x="101713" y="471673"/>
                    <a:pt x="557171" y="25629"/>
                    <a:pt x="769543" y="935"/>
                  </a:cubicBezTo>
                  <a:close/>
                </a:path>
              </a:pathLst>
            </a:custGeom>
            <a:solidFill>
              <a:srgbClr val="E779A3">
                <a:alpha val="20000"/>
              </a:srgbClr>
            </a:solidFill>
            <a:ln w="12700" cap="flat" cmpd="sng" algn="ctr">
              <a:noFill/>
              <a:prstDash val="solid"/>
              <a:miter lim="800000"/>
            </a:ln>
            <a:effectLst/>
          </p:spPr>
          <p:txBody>
            <a:bodyPr rtlCol="0" anchor="ctr">
              <a:normAutofit/>
            </a:bodyPr>
            <a:lstStyle/>
            <a:p>
              <a:pPr algn="ctr"/>
              <a:endParaRPr lang="zh-CN" altLang="en-US"/>
            </a:p>
          </p:txBody>
        </p:sp>
        <p:sp>
          <p:nvSpPr>
            <p:cNvPr id="36" name="任意多边形 35"/>
            <p:cNvSpPr/>
            <p:nvPr>
              <p:custDataLst>
                <p:tags r:id="rId13"/>
              </p:custDataLst>
            </p:nvPr>
          </p:nvSpPr>
          <p:spPr>
            <a:xfrm flipH="1">
              <a:off x="1475801" y="4628981"/>
              <a:ext cx="1874348" cy="581194"/>
            </a:xfrm>
            <a:custGeom>
              <a:avLst/>
              <a:gdLst>
                <a:gd name="connsiteX0" fmla="*/ 839785 w 2465380"/>
                <a:gd name="connsiteY0" fmla="*/ 503 h 581194"/>
                <a:gd name="connsiteX1" fmla="*/ 807788 w 2465380"/>
                <a:gd name="connsiteY1" fmla="*/ 2021 h 581194"/>
                <a:gd name="connsiteX2" fmla="*/ 16782 w 2465380"/>
                <a:gd name="connsiteY2" fmla="*/ 559376 h 581194"/>
                <a:gd name="connsiteX3" fmla="*/ 0 w 2465380"/>
                <a:gd name="connsiteY3" fmla="*/ 581194 h 581194"/>
                <a:gd name="connsiteX4" fmla="*/ 2465380 w 2465380"/>
                <a:gd name="connsiteY4" fmla="*/ 581194 h 581194"/>
                <a:gd name="connsiteX5" fmla="*/ 2459763 w 2465380"/>
                <a:gd name="connsiteY5" fmla="*/ 567131 h 581194"/>
                <a:gd name="connsiteX6" fmla="*/ 2124619 w 2465380"/>
                <a:gd name="connsiteY6" fmla="*/ 64728 h 581194"/>
                <a:gd name="connsiteX7" fmla="*/ 1498085 w 2465380"/>
                <a:gd name="connsiteY7" fmla="*/ 361061 h 581194"/>
                <a:gd name="connsiteX8" fmla="*/ 839785 w 2465380"/>
                <a:gd name="connsiteY8" fmla="*/ 503 h 58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5380" h="581194">
                  <a:moveTo>
                    <a:pt x="839785" y="503"/>
                  </a:moveTo>
                  <a:cubicBezTo>
                    <a:pt x="828582" y="-483"/>
                    <a:pt x="817897" y="-41"/>
                    <a:pt x="807788" y="2021"/>
                  </a:cubicBezTo>
                  <a:cubicBezTo>
                    <a:pt x="596959" y="9043"/>
                    <a:pt x="212374" y="328128"/>
                    <a:pt x="16782" y="559376"/>
                  </a:cubicBezTo>
                  <a:lnTo>
                    <a:pt x="0" y="581194"/>
                  </a:lnTo>
                  <a:lnTo>
                    <a:pt x="2465380" y="581194"/>
                  </a:lnTo>
                  <a:lnTo>
                    <a:pt x="2459763" y="567131"/>
                  </a:lnTo>
                  <a:cubicBezTo>
                    <a:pt x="2410104" y="398919"/>
                    <a:pt x="2284899" y="99073"/>
                    <a:pt x="2124619" y="64728"/>
                  </a:cubicBezTo>
                  <a:cubicBezTo>
                    <a:pt x="1964339" y="30383"/>
                    <a:pt x="1717557" y="371512"/>
                    <a:pt x="1498085" y="361061"/>
                  </a:cubicBezTo>
                  <a:cubicBezTo>
                    <a:pt x="1292330" y="351263"/>
                    <a:pt x="1007821" y="15283"/>
                    <a:pt x="839785" y="503"/>
                  </a:cubicBezTo>
                  <a:close/>
                </a:path>
              </a:pathLst>
            </a:custGeom>
            <a:solidFill>
              <a:srgbClr val="FFC91D">
                <a:alpha val="40000"/>
              </a:srgbClr>
            </a:solidFill>
            <a:ln w="12700" cap="flat" cmpd="sng" algn="ctr">
              <a:noFill/>
              <a:prstDash val="solid"/>
              <a:miter lim="800000"/>
            </a:ln>
            <a:effectLst/>
          </p:spPr>
          <p:txBody>
            <a:bodyPr rtlCol="0" anchor="ctr">
              <a:normAutofit/>
            </a:bodyPr>
            <a:lstStyle/>
            <a:p>
              <a:pPr algn="ctr"/>
              <a:endParaRPr lang="zh-CN" altLang="en-US"/>
            </a:p>
          </p:txBody>
        </p:sp>
        <p:sp>
          <p:nvSpPr>
            <p:cNvPr id="37" name="矩形 36"/>
            <p:cNvSpPr/>
            <p:nvPr>
              <p:custDataLst>
                <p:tags r:id="rId14"/>
              </p:custDataLst>
            </p:nvPr>
          </p:nvSpPr>
          <p:spPr>
            <a:xfrm>
              <a:off x="1475801" y="1938868"/>
              <a:ext cx="1927799" cy="36000"/>
            </a:xfrm>
            <a:prstGeom prst="rect">
              <a:avLst/>
            </a:prstGeom>
            <a:solidFill>
              <a:srgbClr val="E779A3"/>
            </a:solidFill>
            <a:ln w="3175" cap="flat" cmpd="sng" algn="ctr">
              <a:noFill/>
              <a:prstDash val="solid"/>
              <a:miter lim="800000"/>
            </a:ln>
            <a:effectLst/>
          </p:spPr>
          <p:txBody>
            <a:bodyPr rtlCol="0" anchor="ctr">
              <a:normAutofit fontScale="25000" lnSpcReduction="20000"/>
            </a:bodyPr>
            <a:lstStyle/>
            <a:p>
              <a:pPr algn="ctr"/>
              <a:endParaRPr lang="zh-CN" altLang="en-US"/>
            </a:p>
          </p:txBody>
        </p:sp>
      </p:grpSp>
      <p:sp>
        <p:nvSpPr>
          <p:cNvPr id="38" name="文本框 37"/>
          <p:cNvSpPr txBox="1"/>
          <p:nvPr>
            <p:custDataLst>
              <p:tags r:id="rId15"/>
            </p:custDataLst>
          </p:nvPr>
        </p:nvSpPr>
        <p:spPr>
          <a:xfrm>
            <a:off x="2119630" y="2256155"/>
            <a:ext cx="3303905" cy="2569845"/>
          </a:xfrm>
          <a:prstGeom prst="rect">
            <a:avLst/>
          </a:prstGeom>
          <a:noFill/>
        </p:spPr>
        <p:txBody>
          <a:bodyPr wrap="square" rtlCol="0"/>
          <a:lstStyle/>
          <a:p>
            <a:pPr algn="l">
              <a:lnSpc>
                <a:spcPct val="120000"/>
              </a:lnSpc>
            </a:pPr>
            <a:r>
              <a:rPr lang="zh-CN" altLang="en-US" sz="1800" spc="150">
                <a:solidFill>
                  <a:srgbClr val="000000"/>
                </a:solidFill>
                <a:ea typeface="微软雅黑" panose="020B0503020204020204" pitchFamily="34" charset="-122"/>
                <a:sym typeface="+mn-ea"/>
              </a:rPr>
              <a:t>分片包干责任：</a:t>
            </a:r>
            <a:br>
              <a:rPr lang="zh-CN" altLang="en-US" sz="1800" spc="150">
                <a:solidFill>
                  <a:srgbClr val="000000"/>
                </a:solidFill>
                <a:ea typeface="微软雅黑" panose="020B0503020204020204" pitchFamily="34" charset="-122"/>
                <a:sym typeface="+mn-ea"/>
              </a:rPr>
            </a:br>
            <a:r>
              <a:rPr lang="zh-CN" altLang="en-US" sz="1800" spc="150">
                <a:solidFill>
                  <a:srgbClr val="000000"/>
                </a:solidFill>
                <a:ea typeface="微软雅黑" panose="020B0503020204020204" pitchFamily="34" charset="-122"/>
                <a:sym typeface="+mn-ea"/>
              </a:rPr>
              <a:t>    各旗县要对当地银行业金融机构的经营规模、管理水平、网点分布、人员配备等情况进行科学评估，合理确定合作银行，落实分片包干责任制，确保应贷尽贷。同时，防止多头授信、重复享受政策。</a:t>
            </a:r>
            <a:endParaRPr lang="zh-CN" altLang="en-US" sz="1200" b="1" dirty="0">
              <a:solidFill>
                <a:schemeClr val="bg1"/>
              </a:solidFill>
              <a:latin typeface="楷体_GB2312" pitchFamily="49" charset="-122"/>
              <a:ea typeface="楷体_GB2312" pitchFamily="49" charset="-122"/>
              <a:sym typeface="+mn-ea"/>
            </a:endParaRPr>
          </a:p>
          <a:p>
            <a:pPr algn="ctr">
              <a:lnSpc>
                <a:spcPct val="120000"/>
              </a:lnSpc>
            </a:pPr>
            <a:endParaRPr lang="zh-CN" altLang="en-US" sz="1200" b="1" spc="150" dirty="0">
              <a:solidFill>
                <a:schemeClr val="bg1"/>
              </a:solidFill>
              <a:latin typeface="楷体_GB2312" pitchFamily="49" charset="-122"/>
              <a:ea typeface="楷体_GB2312" pitchFamily="49" charset="-122"/>
              <a:sym typeface="+mn-ea"/>
            </a:endParaRPr>
          </a:p>
        </p:txBody>
      </p:sp>
      <p:sp>
        <p:nvSpPr>
          <p:cNvPr id="39" name="文本框 38"/>
          <p:cNvSpPr txBox="1"/>
          <p:nvPr>
            <p:custDataLst>
              <p:tags r:id="rId16"/>
            </p:custDataLst>
          </p:nvPr>
        </p:nvSpPr>
        <p:spPr>
          <a:xfrm>
            <a:off x="7439660" y="2311400"/>
            <a:ext cx="3208020" cy="2338070"/>
          </a:xfrm>
          <a:prstGeom prst="rect">
            <a:avLst/>
          </a:prstGeom>
          <a:noFill/>
        </p:spPr>
        <p:txBody>
          <a:bodyPr wrap="square" rtlCol="0"/>
          <a:lstStyle/>
          <a:p>
            <a:pPr algn="l">
              <a:lnSpc>
                <a:spcPct val="120000"/>
              </a:lnSpc>
              <a:buClrTx/>
              <a:buSzTx/>
              <a:buFontTx/>
            </a:pPr>
            <a:r>
              <a:rPr lang="zh-CN" altLang="en-US" sz="1800" spc="150">
                <a:solidFill>
                  <a:srgbClr val="000000"/>
                </a:solidFill>
                <a:ea typeface="微软雅黑" panose="020B0503020204020204" pitchFamily="34" charset="-122"/>
              </a:rPr>
              <a:t>规范贷款合同文本：</a:t>
            </a:r>
            <a:br>
              <a:rPr lang="zh-CN" altLang="en-US" sz="1800" spc="150">
                <a:solidFill>
                  <a:srgbClr val="000000"/>
                </a:solidFill>
                <a:ea typeface="微软雅黑" panose="020B0503020204020204" pitchFamily="34" charset="-122"/>
              </a:rPr>
            </a:br>
            <a:r>
              <a:rPr lang="zh-CN" altLang="en-US" sz="1800" spc="150">
                <a:solidFill>
                  <a:srgbClr val="000000"/>
                </a:solidFill>
                <a:ea typeface="微软雅黑" panose="020B0503020204020204" pitchFamily="34" charset="-122"/>
              </a:rPr>
              <a:t>    合作银行要制作专门的脱贫人口小额信贷借款合同文本，并在合同中明确各项政策要点。</a:t>
            </a:r>
            <a:endParaRPr lang="zh-CN" altLang="en-US" sz="1800" spc="150">
              <a:solidFill>
                <a:srgbClr val="000000"/>
              </a:solidFill>
              <a:ea typeface="微软雅黑" panose="020B0503020204020204" pitchFamily="34" charset="-122"/>
            </a:endParaRPr>
          </a:p>
        </p:txBody>
      </p:sp>
      <p:sp>
        <p:nvSpPr>
          <p:cNvPr id="41" name="文本框 40"/>
          <p:cNvSpPr txBox="1"/>
          <p:nvPr/>
        </p:nvSpPr>
        <p:spPr>
          <a:xfrm>
            <a:off x="3282315" y="186690"/>
            <a:ext cx="5626735" cy="1568450"/>
          </a:xfrm>
          <a:prstGeom prst="rect">
            <a:avLst/>
          </a:prstGeom>
          <a:noFill/>
        </p:spPr>
        <p:txBody>
          <a:bodyPr wrap="square" rtlCol="0">
            <a:spAutoFit/>
          </a:bodyPr>
          <a:p>
            <a:pPr algn="ctr" eaLnBrk="1" fontAlgn="auto" hangingPunct="1">
              <a:spcBef>
                <a:spcPts val="0"/>
              </a:spcBef>
              <a:spcAft>
                <a:spcPts val="0"/>
              </a:spcAft>
              <a:buClrTx/>
              <a:buSzTx/>
              <a:buFontTx/>
              <a:defRPr/>
            </a:pPr>
            <a:r>
              <a:rPr lang="zh-CN" altLang="en-US" sz="4800" b="1" spc="5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sym typeface="+mn-ea"/>
              </a:rPr>
              <a:t>四、</a:t>
            </a:r>
            <a:r>
              <a:rPr lang="zh-CN" altLang="en-US" sz="4800" b="1" spc="5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sym typeface="+mn-ea"/>
              </a:rPr>
              <a:t>注意事项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a:p>
            <a:pPr algn="ctr" eaLnBrk="1" fontAlgn="auto" hangingPunct="1">
              <a:spcBef>
                <a:spcPts val="0"/>
              </a:spcBef>
              <a:spcAft>
                <a:spcPts val="0"/>
              </a:spcAft>
              <a:buClrTx/>
              <a:buSzTx/>
              <a:buFontTx/>
              <a:defRPr/>
            </a:pPr>
            <a:endParaRPr lang="zh-CN" altLang="en-US" sz="4800" b="1" spc="5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5" name="矩形 4"/>
          <p:cNvSpPr/>
          <p:nvPr/>
        </p:nvSpPr>
        <p:spPr>
          <a:xfrm>
            <a:off x="705543" y="-82"/>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五、工作中发现的问题</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100" name="文本框 99"/>
          <p:cNvSpPr txBox="1"/>
          <p:nvPr/>
        </p:nvSpPr>
        <p:spPr>
          <a:xfrm>
            <a:off x="705485" y="935990"/>
            <a:ext cx="11320145" cy="5092700"/>
          </a:xfrm>
          <a:prstGeom prst="rect">
            <a:avLst/>
          </a:prstGeom>
          <a:noFill/>
          <a:ln w="9525">
            <a:noFill/>
          </a:ln>
        </p:spPr>
        <p:txBody>
          <a:bodyPr wrap="square">
            <a:spAutoFit/>
          </a:bodyPr>
          <a:p>
            <a:pPr algn="l">
              <a:lnSpc>
                <a:spcPts val="3000"/>
              </a:lnSpc>
              <a:buClrTx/>
              <a:buSzTx/>
              <a:buFont typeface="Arial" panose="020B0604020202020204" pitchFamily="34" charset="0"/>
            </a:pPr>
            <a:r>
              <a:rPr lang="en-US" altLang="zh-CN" sz="2000" b="1" dirty="0">
                <a:solidFill>
                  <a:schemeClr val="bg1"/>
                </a:solidFill>
                <a:latin typeface="楷体_GB2312" pitchFamily="49" charset="-122"/>
                <a:ea typeface="楷体_GB2312" pitchFamily="49" charset="-122"/>
              </a:rPr>
              <a:t>  </a:t>
            </a:r>
            <a:r>
              <a:rPr lang="zh-CN" altLang="en-US" sz="2200" b="1" dirty="0">
                <a:solidFill>
                  <a:schemeClr val="bg1"/>
                </a:solidFill>
                <a:latin typeface="楷体_GB2312" pitchFamily="49" charset="-122"/>
                <a:ea typeface="楷体_GB2312" pitchFamily="49" charset="-122"/>
              </a:rPr>
              <a:t>  1、政策宣传力度不够。</a:t>
            </a:r>
            <a:r>
              <a:rPr lang="zh-CN" altLang="en-US" sz="2200" dirty="0">
                <a:solidFill>
                  <a:schemeClr val="bg1"/>
                </a:solidFill>
                <a:latin typeface="楷体_GB2312" pitchFamily="49" charset="-122"/>
                <a:ea typeface="楷体_GB2312" pitchFamily="49" charset="-122"/>
              </a:rPr>
              <a:t>通过入户发现，各承贷金融机构、金融办、乡村振兴等主管部门对脱贫人口小额信贷政策宣传力度不够，有的户对脱贫人口小额信贷政策不了解。下一步各有关部门要加大对金融知识宣传力度，对符合贷款条的脱贫（享受政策）户、边缘易致贫户继续给予推荐，对不符合贷款条件，没有贷款意愿的户要进行告知，发放入户告知书。</a:t>
            </a:r>
            <a:endParaRPr lang="zh-CN" altLang="en-US" sz="2200" dirty="0">
              <a:solidFill>
                <a:schemeClr val="bg1"/>
              </a:solidFill>
              <a:latin typeface="楷体_GB2312" pitchFamily="49" charset="-122"/>
              <a:ea typeface="楷体_GB2312" pitchFamily="49" charset="-122"/>
            </a:endParaRPr>
          </a:p>
          <a:p>
            <a:pPr algn="l">
              <a:lnSpc>
                <a:spcPts val="3000"/>
              </a:lnSpc>
              <a:buClrTx/>
              <a:buSzTx/>
              <a:buFont typeface="Arial" panose="020B0604020202020204" pitchFamily="34" charset="0"/>
            </a:pPr>
            <a:r>
              <a:rPr lang="zh-CN" altLang="en-US" sz="2200" dirty="0">
                <a:solidFill>
                  <a:schemeClr val="bg1"/>
                </a:solidFill>
                <a:latin typeface="楷体_GB2312" pitchFamily="49" charset="-122"/>
                <a:ea typeface="楷体_GB2312" pitchFamily="49" charset="-122"/>
              </a:rPr>
              <a:t> </a:t>
            </a:r>
            <a:r>
              <a:rPr lang="en-US" altLang="zh-CN" sz="2200" dirty="0">
                <a:solidFill>
                  <a:schemeClr val="bg1"/>
                </a:solidFill>
                <a:latin typeface="楷体_GB2312" pitchFamily="49" charset="-122"/>
                <a:ea typeface="楷体_GB2312" pitchFamily="49" charset="-122"/>
              </a:rPr>
              <a:t> </a:t>
            </a:r>
            <a:r>
              <a:rPr lang="zh-CN" altLang="en-US" sz="2200" dirty="0">
                <a:solidFill>
                  <a:schemeClr val="bg1"/>
                </a:solidFill>
                <a:latin typeface="楷体_GB2312" pitchFamily="49" charset="-122"/>
                <a:ea typeface="楷体_GB2312" pitchFamily="49" charset="-122"/>
              </a:rPr>
              <a:t> </a:t>
            </a:r>
            <a:r>
              <a:rPr lang="en-US" altLang="zh-CN" sz="2000" b="1" dirty="0">
                <a:solidFill>
                  <a:schemeClr val="bg1"/>
                </a:solidFill>
                <a:latin typeface="楷体_GB2312" pitchFamily="49" charset="-122"/>
                <a:ea typeface="楷体_GB2312" pitchFamily="49" charset="-122"/>
              </a:rPr>
              <a:t>2、贷后监管不到位。</a:t>
            </a:r>
            <a:r>
              <a:rPr lang="zh-CN" altLang="en-US" sz="2200" dirty="0">
                <a:solidFill>
                  <a:schemeClr val="bg1"/>
                </a:solidFill>
                <a:latin typeface="楷体_GB2312" pitchFamily="49" charset="-122"/>
                <a:ea typeface="楷体_GB2312" pitchFamily="49" charset="-122"/>
              </a:rPr>
              <a:t>按照相关文件要求，脱贫人口小额信贷要坚持户借、户用、户还，精准用于发展生产，不能用于结婚、建房、理财、购置家庭用品等非生产性支出，但从入户走访发现，我市脱贫人口小额信贷仍然存在用于非生产性支出情况。</a:t>
            </a:r>
            <a:endParaRPr lang="zh-CN" altLang="en-US" sz="2200" dirty="0">
              <a:solidFill>
                <a:schemeClr val="bg1"/>
              </a:solidFill>
              <a:latin typeface="楷体_GB2312" pitchFamily="49" charset="-122"/>
              <a:ea typeface="楷体_GB2312" pitchFamily="49" charset="-122"/>
            </a:endParaRPr>
          </a:p>
          <a:p>
            <a:pPr algn="l">
              <a:lnSpc>
                <a:spcPts val="3000"/>
              </a:lnSpc>
              <a:buClrTx/>
              <a:buSzTx/>
              <a:buFont typeface="Arial" panose="020B0604020202020204" pitchFamily="34" charset="0"/>
            </a:pPr>
            <a:r>
              <a:rPr lang="en-US" altLang="zh-CN" sz="2000" b="1" dirty="0">
                <a:solidFill>
                  <a:schemeClr val="bg1"/>
                </a:solidFill>
                <a:latin typeface="楷体_GB2312" pitchFamily="49" charset="-122"/>
                <a:ea typeface="楷体_GB2312" pitchFamily="49" charset="-122"/>
              </a:rPr>
              <a:t>   3、风险防范不够。</a:t>
            </a:r>
            <a:r>
              <a:rPr lang="zh-CN" altLang="en-US" sz="2200" dirty="0">
                <a:solidFill>
                  <a:schemeClr val="bg1"/>
                </a:solidFill>
                <a:latin typeface="楷体_GB2312" pitchFamily="49" charset="-122"/>
                <a:ea typeface="楷体_GB2312" pitchFamily="49" charset="-122"/>
              </a:rPr>
              <a:t>从人民银行每个月上报数据看，我市</a:t>
            </a:r>
            <a:r>
              <a:rPr lang="zh-CN" altLang="en-US" sz="2200" dirty="0">
                <a:solidFill>
                  <a:schemeClr val="bg1"/>
                </a:solidFill>
                <a:latin typeface="楷体_GB2312" pitchFamily="49" charset="-122"/>
                <a:ea typeface="楷体_GB2312" pitchFamily="49" charset="-122"/>
                <a:sym typeface="+mn-ea"/>
              </a:rPr>
              <a:t>个别旗县</a:t>
            </a:r>
            <a:r>
              <a:rPr lang="zh-CN" altLang="en-US" sz="2200" dirty="0">
                <a:solidFill>
                  <a:schemeClr val="bg1"/>
                </a:solidFill>
                <a:latin typeface="楷体_GB2312" pitchFamily="49" charset="-122"/>
                <a:ea typeface="楷体_GB2312" pitchFamily="49" charset="-122"/>
              </a:rPr>
              <a:t>仍存在逾期的情况，贷款到期前未能做到主动提醒。下一步各相关部门要高度重视风险防范工作，充分利用好现有的脱贫人口小额信贷政策；对于恶意拖欠、拒不还贷的建档立卡户，要实行“一户一策”，建立失信行为“黑名单”曝光制度，不断完善守信激励和失信惩戒机制。此外，要发挥好风险补偿金作用，对符合条件的户，要及时启动风险补偿金。</a:t>
            </a:r>
            <a:endParaRPr lang="zh-CN" altLang="en-US" sz="2200" dirty="0">
              <a:solidFill>
                <a:schemeClr val="bg1"/>
              </a:solidFill>
              <a:latin typeface="楷体_GB2312" pitchFamily="49" charset="-122"/>
              <a:ea typeface="楷体_GB2312"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3" name="文本框 2"/>
          <p:cNvSpPr txBox="1"/>
          <p:nvPr/>
        </p:nvSpPr>
        <p:spPr>
          <a:xfrm>
            <a:off x="2202180" y="2564765"/>
            <a:ext cx="8081645" cy="2553335"/>
          </a:xfrm>
          <a:prstGeom prst="rect">
            <a:avLst/>
          </a:prstGeom>
          <a:noFill/>
        </p:spPr>
        <p:txBody>
          <a:bodyPr wrap="square" rtlCol="0" anchor="t">
            <a:spAutoFit/>
          </a:bodyPr>
          <a:p>
            <a:pPr algn="l"/>
            <a:r>
              <a:rPr lang="en-US" altLang="zh-CN"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sym typeface="+mn-ea"/>
              </a:rPr>
              <a:t>         </a:t>
            </a:r>
            <a:r>
              <a:rPr lang="zh-CN" altLang="en-US"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sym typeface="+mn-ea"/>
              </a:rPr>
              <a:t>谢   谢   ！</a:t>
            </a:r>
            <a:endParaRPr lang="zh-CN" altLang="en-US"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endParaRPr>
          </a:p>
          <a:p>
            <a:endParaRPr lang="zh-CN" altLang="en-US"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endParaRPr>
          </a:p>
        </p:txBody>
      </p:sp>
      <p:sp>
        <p:nvSpPr>
          <p:cNvPr id="2" name="文本框 1"/>
          <p:cNvSpPr txBox="1"/>
          <p:nvPr/>
        </p:nvSpPr>
        <p:spPr>
          <a:xfrm>
            <a:off x="2472055" y="4165600"/>
            <a:ext cx="8194675" cy="645160"/>
          </a:xfrm>
          <a:prstGeom prst="rect">
            <a:avLst/>
          </a:prstGeom>
          <a:noFill/>
        </p:spPr>
        <p:txBody>
          <a:bodyPr wrap="square" rtlCol="0">
            <a:spAutoFit/>
          </a:bodyPr>
          <a:p>
            <a:r>
              <a:rPr lang="zh-CN" altLang="en-US" sz="3600" b="1">
                <a:solidFill>
                  <a:schemeClr val="bg1"/>
                </a:solidFill>
              </a:rPr>
              <a:t>柳玉泉</a:t>
            </a:r>
            <a:r>
              <a:rPr lang="en-US" altLang="zh-CN" sz="3600" b="1">
                <a:solidFill>
                  <a:schemeClr val="bg1"/>
                </a:solidFill>
              </a:rPr>
              <a:t>   15849568855</a:t>
            </a:r>
            <a:r>
              <a:rPr lang="zh-CN" altLang="en-US" sz="3600" b="1">
                <a:solidFill>
                  <a:schemeClr val="bg1"/>
                </a:solidFill>
              </a:rPr>
              <a:t>（微信同步）</a:t>
            </a:r>
            <a:endParaRPr lang="zh-CN" altLang="en-US" sz="3600" b="1">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2" name="文本框 1"/>
          <p:cNvSpPr txBox="1"/>
          <p:nvPr/>
        </p:nvSpPr>
        <p:spPr>
          <a:xfrm>
            <a:off x="2405380" y="1654810"/>
            <a:ext cx="7236460" cy="1014730"/>
          </a:xfrm>
          <a:prstGeom prst="rect">
            <a:avLst/>
          </a:prstGeom>
          <a:noFill/>
        </p:spPr>
        <p:txBody>
          <a:bodyPr wrap="square" rtlCol="0">
            <a:spAutoFit/>
          </a:bodyPr>
          <a:p>
            <a:pPr algn="ctr" eaLnBrk="1" fontAlgn="auto" hangingPunct="1">
              <a:spcBef>
                <a:spcPts val="0"/>
              </a:spcBef>
              <a:spcAft>
                <a:spcPts val="0"/>
              </a:spcAft>
              <a:buClrTx/>
              <a:buSzTx/>
              <a:buFontTx/>
              <a:defRPr/>
            </a:pPr>
            <a:r>
              <a:rPr lang="zh-CN" altLang="en-US" sz="6000" b="1" spc="5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黑体" panose="02010609060101010101" pitchFamily="49" charset="-122"/>
                <a:ea typeface="黑体" panose="02010609060101010101" pitchFamily="49" charset="-122"/>
                <a:sym typeface="+mn-ea"/>
              </a:rPr>
              <a:t>雨露计划政策解读</a:t>
            </a:r>
            <a:endParaRPr lang="zh-CN" altLang="en-US" sz="6000" b="1" spc="5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477645" y="1950085"/>
            <a:ext cx="9345295" cy="3415030"/>
          </a:xfrm>
          <a:prstGeom prst="rect">
            <a:avLst/>
          </a:prstGeom>
          <a:noFill/>
        </p:spPr>
        <p:txBody>
          <a:bodyPr wrap="square" rtlCol="0">
            <a:spAutoFit/>
          </a:bodyPr>
          <a:p>
            <a:r>
              <a:rPr lang="en-US" altLang="zh-CN">
                <a:solidFill>
                  <a:schemeClr val="bg1"/>
                </a:solidFill>
              </a:rPr>
              <a:t>   </a:t>
            </a:r>
            <a:r>
              <a:rPr lang="zh-CN" altLang="en-US" sz="2400">
                <a:solidFill>
                  <a:schemeClr val="bg1"/>
                </a:solidFill>
              </a:rPr>
              <a:t>     国家始终将金融扶贫工作作为推动脱贫攻坚和下一步乡村振兴工作的</a:t>
            </a:r>
            <a:r>
              <a:rPr lang="zh-CN" altLang="en-US" sz="2400">
                <a:solidFill>
                  <a:schemeClr val="bg1"/>
                </a:solidFill>
                <a:sym typeface="+mn-ea"/>
              </a:rPr>
              <a:t>重要抓手，</a:t>
            </a:r>
            <a:r>
              <a:rPr lang="zh-CN" altLang="en-US" sz="2400">
                <a:solidFill>
                  <a:schemeClr val="bg1"/>
                </a:solidFill>
              </a:rPr>
              <a:t>按照《中共中央国务院关于实现巩固拓展脱贫攻坚成果同乡村振兴有效衔接的意见》，做好金融服务政策衔接。继续发挥再贷款作用，现有再贷款帮扶政策在展期期间保持不变。进一步完善针对脱贫人口的小额信贷政策。对有较大贷款资金需求、符合贷款条件的对象，鼓励其申请创业担保贷款政策支持。加大对脱贫地区优势特色产业信贷和保险支持力度。鼓励各地因地制宜开发优势特色农产品保险。对脱贫地区继续实施企业上市“绿色通道”政策。探索农产品期货期权和农业保险联动。</a:t>
            </a:r>
            <a:endParaRPr lang="zh-CN" altLang="en-US" sz="2400">
              <a:solidFill>
                <a:schemeClr val="bg1"/>
              </a:solidFill>
            </a:endParaRPr>
          </a:p>
        </p:txBody>
      </p:sp>
      <p:sp>
        <p:nvSpPr>
          <p:cNvPr id="5" name="矩形 4"/>
          <p:cNvSpPr/>
          <p:nvPr/>
        </p:nvSpPr>
        <p:spPr>
          <a:xfrm>
            <a:off x="942398" y="748583"/>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前</a:t>
            </a:r>
            <a:r>
              <a:rPr kumimoji="0" lang="en-US" altLang="zh-CN"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      </a:t>
            </a:r>
            <a:r>
              <a:rPr kumimoji="0" lang="zh-CN"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言</a:t>
            </a:r>
            <a:endParaRPr kumimoji="0" lang="zh-CN"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2" name="文本框 1"/>
          <p:cNvSpPr txBox="1"/>
          <p:nvPr/>
        </p:nvSpPr>
        <p:spPr>
          <a:xfrm>
            <a:off x="5090160" y="3244850"/>
            <a:ext cx="3840480" cy="368300"/>
          </a:xfrm>
          <a:prstGeom prst="rect">
            <a:avLst/>
          </a:prstGeom>
          <a:noFill/>
        </p:spPr>
        <p:txBody>
          <a:bodyPr wrap="none" rtlCol="0" anchor="t">
            <a:spAutoFit/>
          </a:bodyPr>
          <a:p>
            <a:pPr algn="l"/>
            <a:r>
              <a:rPr lang="zh-CN" altLang="en-US" dirty="0">
                <a:sym typeface="+mn-ea"/>
              </a:rPr>
              <a:t>雨露</a:t>
            </a:r>
            <a:r>
              <a:rPr lang="zh-CN" altLang="en-US" dirty="0">
                <a:sym typeface="+mn-ea"/>
              </a:rPr>
              <a:t>计划政策解读雨露计划政策解读</a:t>
            </a:r>
            <a:endParaRPr lang="zh-CN" altLang="en-US"/>
          </a:p>
        </p:txBody>
      </p:sp>
      <p:sp>
        <p:nvSpPr>
          <p:cNvPr id="6" name="菱形 5"/>
          <p:cNvSpPr/>
          <p:nvPr/>
        </p:nvSpPr>
        <p:spPr>
          <a:xfrm>
            <a:off x="901065" y="1897380"/>
            <a:ext cx="3765550" cy="3234690"/>
          </a:xfrm>
          <a:prstGeom prst="diamond">
            <a:avLst/>
          </a:prstGeom>
          <a:solidFill>
            <a:srgbClr val="C34D07"/>
          </a:solidFill>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sz="1400" spc="150">
                <a:solidFill>
                  <a:schemeClr val="tx1"/>
                </a:solidFill>
                <a:latin typeface="Arial" panose="020B0604020202020204" pitchFamily="34" charset="0"/>
                <a:ea typeface="微软雅黑" panose="020B0503020204020204" pitchFamily="34" charset="-122"/>
              </a:rPr>
              <a:t>补助对象为</a:t>
            </a:r>
            <a:r>
              <a:rPr lang="zh-CN" altLang="en-US" sz="1400" spc="150">
                <a:solidFill>
                  <a:schemeClr val="tx1"/>
                </a:solidFill>
                <a:latin typeface="Arial" panose="020B0604020202020204" pitchFamily="34" charset="0"/>
                <a:ea typeface="微软雅黑" panose="020B0503020204020204" pitchFamily="34" charset="-122"/>
                <a:sym typeface="Arial" panose="020B0604020202020204" pitchFamily="34" charset="0"/>
              </a:rPr>
              <a:t>建档立卡贫困家庭（包括已脱贫继续享受政策的建档立卡贫困家庭和返贫、新致贫的贫困家庭）和监测对象</a:t>
            </a:r>
            <a:r>
              <a:rPr lang="zh-CN" altLang="en-US" spc="150">
                <a:solidFill>
                  <a:schemeClr val="tx1"/>
                </a:solidFill>
                <a:latin typeface="Arial" panose="020B0604020202020204" pitchFamily="34" charset="0"/>
                <a:ea typeface="微软雅黑" panose="020B0503020204020204" pitchFamily="34" charset="-122"/>
                <a:sym typeface="Arial" panose="020B0604020202020204" pitchFamily="34" charset="0"/>
              </a:rPr>
              <a:t>。</a:t>
            </a:r>
            <a:endParaRPr lang="zh-CN" altLang="en-US"/>
          </a:p>
        </p:txBody>
      </p:sp>
      <p:pic>
        <p:nvPicPr>
          <p:cNvPr id="8" name="图片 7" descr="21542795"/>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090160" y="3068320"/>
            <a:ext cx="893445" cy="893445"/>
          </a:xfrm>
          <a:prstGeom prst="rect">
            <a:avLst/>
          </a:prstGeom>
        </p:spPr>
      </p:pic>
      <p:sp>
        <p:nvSpPr>
          <p:cNvPr id="10" name="文本框 9"/>
          <p:cNvSpPr txBox="1"/>
          <p:nvPr/>
        </p:nvSpPr>
        <p:spPr>
          <a:xfrm>
            <a:off x="4666615" y="4234180"/>
            <a:ext cx="2115185" cy="368300"/>
          </a:xfrm>
          <a:prstGeom prst="rect">
            <a:avLst/>
          </a:prstGeom>
          <a:noFill/>
        </p:spPr>
        <p:txBody>
          <a:bodyPr wrap="square" rtlCol="0">
            <a:spAutoFit/>
          </a:bodyPr>
          <a:p>
            <a:r>
              <a:rPr lang="zh-CN" altLang="en-US">
                <a:solidFill>
                  <a:srgbClr val="C00000"/>
                </a:solidFill>
              </a:rPr>
              <a:t>中等职业教育</a:t>
            </a:r>
            <a:endParaRPr lang="zh-CN" altLang="en-US">
              <a:solidFill>
                <a:srgbClr val="C00000"/>
              </a:solidFill>
            </a:endParaRPr>
          </a:p>
        </p:txBody>
      </p:sp>
      <p:sp>
        <p:nvSpPr>
          <p:cNvPr id="15" name="左大括号 14"/>
          <p:cNvSpPr/>
          <p:nvPr/>
        </p:nvSpPr>
        <p:spPr>
          <a:xfrm>
            <a:off x="6358890" y="1964690"/>
            <a:ext cx="777875" cy="3232785"/>
          </a:xfrm>
          <a:prstGeom prst="leftBrace">
            <a:avLst/>
          </a:prstGeom>
          <a:ln>
            <a:solidFill>
              <a:schemeClr val="accent2"/>
            </a:solidFill>
          </a:ln>
        </p:spPr>
        <p:style>
          <a:lnRef idx="3">
            <a:schemeClr val="accent2"/>
          </a:lnRef>
          <a:fillRef idx="0">
            <a:schemeClr val="accent2"/>
          </a:fillRef>
          <a:effectRef idx="2">
            <a:schemeClr val="accent2"/>
          </a:effectRef>
          <a:fontRef idx="minor">
            <a:schemeClr val="tx1"/>
          </a:fontRef>
        </p:style>
        <p:txBody>
          <a:bodyPr rtlCol="0" anchor="ctr"/>
          <a:p>
            <a:pPr algn="ctr"/>
            <a:endParaRPr lang="zh-CN" altLang="en-US"/>
          </a:p>
        </p:txBody>
      </p:sp>
      <p:pic>
        <p:nvPicPr>
          <p:cNvPr id="14" name="图片 13" descr="2154280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07580" y="1562100"/>
            <a:ext cx="647065" cy="647065"/>
          </a:xfrm>
          <a:prstGeom prst="rect">
            <a:avLst/>
          </a:prstGeom>
        </p:spPr>
      </p:pic>
      <p:pic>
        <p:nvPicPr>
          <p:cNvPr id="5" name="图片 4" descr="2154280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07580" y="2841625"/>
            <a:ext cx="647065" cy="647065"/>
          </a:xfrm>
          <a:prstGeom prst="rect">
            <a:avLst/>
          </a:prstGeom>
        </p:spPr>
      </p:pic>
      <p:pic>
        <p:nvPicPr>
          <p:cNvPr id="12" name="图片 11" descr="2154280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07580" y="4048760"/>
            <a:ext cx="647065" cy="647065"/>
          </a:xfrm>
          <a:prstGeom prst="rect">
            <a:avLst/>
          </a:prstGeom>
        </p:spPr>
      </p:pic>
      <p:pic>
        <p:nvPicPr>
          <p:cNvPr id="13" name="图片 12" descr="2154280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07580" y="5132070"/>
            <a:ext cx="647065" cy="647065"/>
          </a:xfrm>
          <a:prstGeom prst="rect">
            <a:avLst/>
          </a:prstGeom>
        </p:spPr>
      </p:pic>
      <p:sp>
        <p:nvSpPr>
          <p:cNvPr id="20" name="文本框 19"/>
          <p:cNvSpPr txBox="1"/>
          <p:nvPr/>
        </p:nvSpPr>
        <p:spPr>
          <a:xfrm>
            <a:off x="8027035" y="1753235"/>
            <a:ext cx="2115185" cy="368300"/>
          </a:xfrm>
          <a:prstGeom prst="rect">
            <a:avLst/>
          </a:prstGeom>
          <a:noFill/>
        </p:spPr>
        <p:txBody>
          <a:bodyPr wrap="square" rtlCol="0">
            <a:spAutoFit/>
          </a:bodyPr>
          <a:p>
            <a:r>
              <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rPr>
              <a:t>普通中专</a:t>
            </a:r>
            <a:endPar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文本框 20"/>
          <p:cNvSpPr txBox="1"/>
          <p:nvPr/>
        </p:nvSpPr>
        <p:spPr>
          <a:xfrm>
            <a:off x="8027035" y="3006725"/>
            <a:ext cx="2115185" cy="368300"/>
          </a:xfrm>
          <a:prstGeom prst="rect">
            <a:avLst/>
          </a:prstGeom>
          <a:noFill/>
        </p:spPr>
        <p:txBody>
          <a:bodyPr wrap="square" rtlCol="0">
            <a:spAutoFit/>
          </a:bodyPr>
          <a:p>
            <a:r>
              <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rPr>
              <a:t>成人中专</a:t>
            </a:r>
            <a:endPar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文本框 21"/>
          <p:cNvSpPr txBox="1"/>
          <p:nvPr/>
        </p:nvSpPr>
        <p:spPr>
          <a:xfrm>
            <a:off x="8027035" y="4260215"/>
            <a:ext cx="2115185" cy="368300"/>
          </a:xfrm>
          <a:prstGeom prst="rect">
            <a:avLst/>
          </a:prstGeom>
          <a:noFill/>
        </p:spPr>
        <p:txBody>
          <a:bodyPr wrap="square" rtlCol="0">
            <a:spAutoFit/>
          </a:bodyPr>
          <a:p>
            <a:r>
              <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rPr>
              <a:t>职业高中</a:t>
            </a:r>
            <a:endPar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文本框 22"/>
          <p:cNvSpPr txBox="1"/>
          <p:nvPr/>
        </p:nvSpPr>
        <p:spPr>
          <a:xfrm>
            <a:off x="8027035" y="5275580"/>
            <a:ext cx="2115185" cy="368300"/>
          </a:xfrm>
          <a:prstGeom prst="rect">
            <a:avLst/>
          </a:prstGeom>
          <a:noFill/>
        </p:spPr>
        <p:txBody>
          <a:bodyPr wrap="square" rtlCol="0">
            <a:spAutoFit/>
          </a:bodyPr>
          <a:p>
            <a:r>
              <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rPr>
              <a:t>技工院校</a:t>
            </a:r>
            <a:endParaRPr lang="zh-CN" altLang="en-US" spc="15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文本框 23"/>
          <p:cNvSpPr txBox="1"/>
          <p:nvPr/>
        </p:nvSpPr>
        <p:spPr>
          <a:xfrm>
            <a:off x="3181985" y="47625"/>
            <a:ext cx="5828030" cy="583565"/>
          </a:xfrm>
          <a:prstGeom prst="rect">
            <a:avLst/>
          </a:prstGeom>
          <a:noFill/>
        </p:spPr>
        <p:txBody>
          <a:bodyPr wrap="square" rtlCol="0">
            <a:spAutoFit/>
          </a:bodyPr>
          <a:p>
            <a:r>
              <a:rPr sz="3200" b="1">
                <a:solidFill>
                  <a:schemeClr val="bg1"/>
                </a:solidFill>
                <a:latin typeface="黑体" panose="02010609060101010101" pitchFamily="49" charset="-122"/>
                <a:ea typeface="黑体" panose="02010609060101010101" pitchFamily="49" charset="-122"/>
                <a:sym typeface="+mn-ea"/>
              </a:rPr>
              <a:t>二、雨露计划政策解读</a:t>
            </a:r>
            <a:endParaRPr lang="zh-CN" altLang="en-US" sz="3200" b="1">
              <a:solidFill>
                <a:schemeClr val="bg1"/>
              </a:solidFill>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par>
                                <p:cTn id="24" presetID="14"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par>
                                <p:cTn id="27" presetID="14" presetClass="entr" presetSubtype="1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par>
                                <p:cTn id="30" presetID="14" presetClass="entr" presetSubtype="1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randombar(horizontal)">
                                      <p:cBhvr>
                                        <p:cTn id="35" dur="500"/>
                                        <p:tgtEl>
                                          <p:spTgt spid="20"/>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randombar(horizontal)">
                                      <p:cBhvr>
                                        <p:cTn id="38" dur="500"/>
                                        <p:tgtEl>
                                          <p:spTgt spid="21"/>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randombar(horizontal)">
                                      <p:cBhvr>
                                        <p:cTn id="41" dur="500"/>
                                        <p:tgtEl>
                                          <p:spTgt spid="22"/>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randombar(horizontal)">
                                      <p:cBhvr>
                                        <p:cTn id="4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0" grpId="0"/>
      <p:bldP spid="15" grpId="0" bldLvl="0" animBg="1"/>
      <p:bldP spid="20" grpId="0"/>
      <p:bldP spid="21"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3" name="文本框 2"/>
          <p:cNvSpPr txBox="1"/>
          <p:nvPr/>
        </p:nvSpPr>
        <p:spPr>
          <a:xfrm>
            <a:off x="2645410" y="293370"/>
            <a:ext cx="6901180" cy="1076325"/>
          </a:xfrm>
          <a:prstGeom prst="rect">
            <a:avLst/>
          </a:prstGeom>
          <a:noFill/>
        </p:spPr>
        <p:txBody>
          <a:bodyPr wrap="square" rtlCol="0">
            <a:spAutoFit/>
          </a:bodyPr>
          <a:p>
            <a:r>
              <a:rPr sz="3200" b="1">
                <a:solidFill>
                  <a:srgbClr val="C00000"/>
                </a:solidFill>
                <a:latin typeface="黑体" panose="02010609060101010101" pitchFamily="49" charset="-122"/>
                <a:ea typeface="黑体" panose="02010609060101010101" pitchFamily="49" charset="-122"/>
                <a:sym typeface="+mn-ea"/>
              </a:rPr>
              <a:t>二、雨露计划政策解读</a:t>
            </a:r>
            <a:endParaRPr sz="3200" b="1">
              <a:solidFill>
                <a:schemeClr val="bg1"/>
              </a:solidFill>
              <a:latin typeface="黑体" panose="02010609060101010101" pitchFamily="49" charset="-122"/>
              <a:ea typeface="黑体" panose="02010609060101010101" pitchFamily="49" charset="-122"/>
            </a:endParaRPr>
          </a:p>
          <a:p>
            <a:endParaRPr lang="zh-CN" altLang="en-US" sz="3200" b="1">
              <a:latin typeface="黑体" panose="02010609060101010101" pitchFamily="49" charset="-122"/>
              <a:ea typeface="黑体" panose="02010609060101010101" pitchFamily="49" charset="-122"/>
            </a:endParaRPr>
          </a:p>
        </p:txBody>
      </p:sp>
      <p:sp>
        <p:nvSpPr>
          <p:cNvPr id="7" name="泪滴形 6"/>
          <p:cNvSpPr/>
          <p:nvPr>
            <p:custDataLst>
              <p:tags r:id="rId1"/>
            </p:custDataLst>
          </p:nvPr>
        </p:nvSpPr>
        <p:spPr>
          <a:xfrm>
            <a:off x="1920092" y="1354718"/>
            <a:ext cx="1598864" cy="1620126"/>
          </a:xfrm>
          <a:prstGeom prst="teardrop">
            <a:avLst/>
          </a:prstGeom>
          <a:solidFill>
            <a:srgbClr val="FFC000"/>
          </a:solidFill>
          <a:ln>
            <a:gradFill>
              <a:gsLst>
                <a:gs pos="0">
                  <a:srgbClr val="FECF40"/>
                </a:gs>
                <a:gs pos="100000">
                  <a:srgbClr val="846C21"/>
                </a:gs>
              </a:gsLst>
              <a:lin ang="5400000" scaled="1"/>
            </a:grad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73" name="椭圆 172"/>
          <p:cNvSpPr/>
          <p:nvPr>
            <p:custDataLst>
              <p:tags r:id="rId2"/>
            </p:custDataLst>
          </p:nvPr>
        </p:nvSpPr>
        <p:spPr>
          <a:xfrm>
            <a:off x="2180320" y="1624830"/>
            <a:ext cx="1058478" cy="1072553"/>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74" name="任意多边形 13"/>
          <p:cNvSpPr/>
          <p:nvPr>
            <p:custDataLst>
              <p:tags r:id="rId3"/>
            </p:custDataLst>
          </p:nvPr>
        </p:nvSpPr>
        <p:spPr bwMode="auto">
          <a:xfrm>
            <a:off x="2487986" y="1936588"/>
            <a:ext cx="443143" cy="4490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932" y="9632"/>
                </a:moveTo>
                <a:cubicBezTo>
                  <a:pt x="11932" y="0"/>
                  <a:pt x="11932" y="0"/>
                  <a:pt x="11932" y="0"/>
                </a:cubicBezTo>
                <a:cubicBezTo>
                  <a:pt x="17287" y="0"/>
                  <a:pt x="21600" y="4313"/>
                  <a:pt x="21600" y="9632"/>
                </a:cubicBezTo>
                <a:lnTo>
                  <a:pt x="11932" y="9632"/>
                </a:lnTo>
                <a:close/>
                <a:moveTo>
                  <a:pt x="9919" y="21600"/>
                </a:moveTo>
                <a:cubicBezTo>
                  <a:pt x="4313" y="21600"/>
                  <a:pt x="0" y="17251"/>
                  <a:pt x="0" y="11681"/>
                </a:cubicBezTo>
                <a:cubicBezTo>
                  <a:pt x="0" y="6325"/>
                  <a:pt x="4313" y="2013"/>
                  <a:pt x="9919" y="2013"/>
                </a:cubicBezTo>
                <a:cubicBezTo>
                  <a:pt x="9919" y="11681"/>
                  <a:pt x="9919" y="11681"/>
                  <a:pt x="9919" y="11681"/>
                </a:cubicBezTo>
                <a:cubicBezTo>
                  <a:pt x="19551" y="11681"/>
                  <a:pt x="19551" y="11681"/>
                  <a:pt x="19551" y="11681"/>
                </a:cubicBezTo>
                <a:cubicBezTo>
                  <a:pt x="19551" y="17251"/>
                  <a:pt x="15239" y="21600"/>
                  <a:pt x="9919" y="21600"/>
                </a:cubicBezTo>
                <a:close/>
              </a:path>
            </a:pathLst>
          </a:custGeom>
          <a:solidFill>
            <a:srgbClr val="3498DB">
              <a:lumMod val="100000"/>
            </a:srgbClr>
          </a:solidFill>
          <a:ln>
            <a:noFill/>
          </a:ln>
          <a:effectLst/>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59" name="泪滴形 158"/>
          <p:cNvSpPr/>
          <p:nvPr>
            <p:custDataLst>
              <p:tags r:id="rId4"/>
            </p:custDataLst>
          </p:nvPr>
        </p:nvSpPr>
        <p:spPr>
          <a:xfrm>
            <a:off x="5287036" y="1346813"/>
            <a:ext cx="1598864" cy="1620126"/>
          </a:xfrm>
          <a:prstGeom prst="teardrop">
            <a:avLst/>
          </a:prstGeom>
          <a:solidFill>
            <a:srgbClr val="C34D07"/>
          </a:solidFill>
          <a:ln>
            <a:solidFill>
              <a:srgbClr val="C00000"/>
            </a:solid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9" name="泪滴形 8"/>
          <p:cNvSpPr/>
          <p:nvPr>
            <p:custDataLst>
              <p:tags r:id="rId5"/>
            </p:custDataLst>
          </p:nvPr>
        </p:nvSpPr>
        <p:spPr>
          <a:xfrm>
            <a:off x="8654899" y="1347495"/>
            <a:ext cx="1598864" cy="1620126"/>
          </a:xfrm>
          <a:prstGeom prst="teardrop">
            <a:avLst/>
          </a:prstGeom>
          <a:solidFill>
            <a:schemeClr val="accent3">
              <a:lumMod val="75000"/>
            </a:scheme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0" name="椭圆 9"/>
          <p:cNvSpPr/>
          <p:nvPr>
            <p:custDataLst>
              <p:tags r:id="rId6"/>
            </p:custDataLst>
          </p:nvPr>
        </p:nvSpPr>
        <p:spPr>
          <a:xfrm>
            <a:off x="5557728" y="1620740"/>
            <a:ext cx="1058478" cy="1072553"/>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1" name="椭圆 10"/>
          <p:cNvSpPr/>
          <p:nvPr>
            <p:custDataLst>
              <p:tags r:id="rId7"/>
            </p:custDataLst>
          </p:nvPr>
        </p:nvSpPr>
        <p:spPr>
          <a:xfrm>
            <a:off x="8934455" y="1628921"/>
            <a:ext cx="1058478" cy="1072553"/>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62" name="任意多边形 21"/>
          <p:cNvSpPr/>
          <p:nvPr>
            <p:custDataLst>
              <p:tags r:id="rId8"/>
            </p:custDataLst>
          </p:nvPr>
        </p:nvSpPr>
        <p:spPr bwMode="auto">
          <a:xfrm>
            <a:off x="5896373" y="1939805"/>
            <a:ext cx="443143" cy="4490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70" y="21600"/>
                </a:moveTo>
                <a:cubicBezTo>
                  <a:pt x="995" y="21600"/>
                  <a:pt x="995" y="21600"/>
                  <a:pt x="995" y="21600"/>
                </a:cubicBezTo>
                <a:cubicBezTo>
                  <a:pt x="497" y="21600"/>
                  <a:pt x="0" y="21061"/>
                  <a:pt x="0" y="20558"/>
                </a:cubicBezTo>
                <a:cubicBezTo>
                  <a:pt x="0" y="1006"/>
                  <a:pt x="0" y="1006"/>
                  <a:pt x="0" y="1006"/>
                </a:cubicBezTo>
                <a:cubicBezTo>
                  <a:pt x="0" y="252"/>
                  <a:pt x="497" y="0"/>
                  <a:pt x="995" y="0"/>
                </a:cubicBezTo>
                <a:cubicBezTo>
                  <a:pt x="20570" y="0"/>
                  <a:pt x="20570" y="0"/>
                  <a:pt x="20570" y="0"/>
                </a:cubicBezTo>
                <a:cubicBezTo>
                  <a:pt x="21103" y="0"/>
                  <a:pt x="21600" y="252"/>
                  <a:pt x="21600" y="1006"/>
                </a:cubicBezTo>
                <a:cubicBezTo>
                  <a:pt x="21600" y="20558"/>
                  <a:pt x="21600" y="20558"/>
                  <a:pt x="21600" y="20558"/>
                </a:cubicBezTo>
                <a:cubicBezTo>
                  <a:pt x="21600" y="21061"/>
                  <a:pt x="21103" y="21600"/>
                  <a:pt x="20570" y="21600"/>
                </a:cubicBezTo>
                <a:close/>
                <a:moveTo>
                  <a:pt x="19575" y="2013"/>
                </a:moveTo>
                <a:cubicBezTo>
                  <a:pt x="1989" y="2013"/>
                  <a:pt x="1989" y="2013"/>
                  <a:pt x="1989" y="2013"/>
                </a:cubicBezTo>
                <a:cubicBezTo>
                  <a:pt x="1989" y="19551"/>
                  <a:pt x="1989" y="19551"/>
                  <a:pt x="1989" y="19551"/>
                </a:cubicBezTo>
                <a:cubicBezTo>
                  <a:pt x="19575" y="19551"/>
                  <a:pt x="19575" y="19551"/>
                  <a:pt x="19575" y="19551"/>
                </a:cubicBezTo>
                <a:lnTo>
                  <a:pt x="19575" y="2013"/>
                </a:lnTo>
                <a:close/>
                <a:moveTo>
                  <a:pt x="3517" y="10926"/>
                </a:moveTo>
                <a:cubicBezTo>
                  <a:pt x="6288" y="9129"/>
                  <a:pt x="6288" y="9129"/>
                  <a:pt x="6288" y="9129"/>
                </a:cubicBezTo>
                <a:cubicBezTo>
                  <a:pt x="6537" y="9129"/>
                  <a:pt x="6537" y="9129"/>
                  <a:pt x="6786" y="9129"/>
                </a:cubicBezTo>
                <a:cubicBezTo>
                  <a:pt x="7034" y="9129"/>
                  <a:pt x="7283" y="9129"/>
                  <a:pt x="7283" y="9129"/>
                </a:cubicBezTo>
                <a:cubicBezTo>
                  <a:pt x="11795" y="12184"/>
                  <a:pt x="11795" y="12184"/>
                  <a:pt x="11795" y="12184"/>
                </a:cubicBezTo>
                <a:cubicBezTo>
                  <a:pt x="16804" y="8626"/>
                  <a:pt x="16804" y="8626"/>
                  <a:pt x="16804" y="8626"/>
                </a:cubicBezTo>
                <a:cubicBezTo>
                  <a:pt x="17053" y="8374"/>
                  <a:pt x="17337" y="8374"/>
                  <a:pt x="17586" y="8374"/>
                </a:cubicBezTo>
                <a:cubicBezTo>
                  <a:pt x="18083" y="8374"/>
                  <a:pt x="18580" y="8877"/>
                  <a:pt x="18580" y="9380"/>
                </a:cubicBezTo>
                <a:cubicBezTo>
                  <a:pt x="18580" y="9632"/>
                  <a:pt x="18332" y="10171"/>
                  <a:pt x="18083" y="10171"/>
                </a:cubicBezTo>
                <a:cubicBezTo>
                  <a:pt x="12292" y="14232"/>
                  <a:pt x="12292" y="14232"/>
                  <a:pt x="12292" y="14232"/>
                </a:cubicBezTo>
                <a:cubicBezTo>
                  <a:pt x="12292" y="14484"/>
                  <a:pt x="12043" y="14484"/>
                  <a:pt x="11795" y="14484"/>
                </a:cubicBezTo>
                <a:cubicBezTo>
                  <a:pt x="11546" y="14484"/>
                  <a:pt x="11297" y="14484"/>
                  <a:pt x="11297" y="14232"/>
                </a:cubicBezTo>
                <a:cubicBezTo>
                  <a:pt x="6786" y="11177"/>
                  <a:pt x="6786" y="11177"/>
                  <a:pt x="6786" y="11177"/>
                </a:cubicBezTo>
                <a:cubicBezTo>
                  <a:pt x="4761" y="12687"/>
                  <a:pt x="4761" y="12687"/>
                  <a:pt x="4761" y="12687"/>
                </a:cubicBezTo>
                <a:cubicBezTo>
                  <a:pt x="4512" y="12687"/>
                  <a:pt x="4263" y="12687"/>
                  <a:pt x="4014" y="12687"/>
                </a:cubicBezTo>
                <a:cubicBezTo>
                  <a:pt x="3517" y="12687"/>
                  <a:pt x="3020" y="12435"/>
                  <a:pt x="3020" y="11681"/>
                </a:cubicBezTo>
                <a:cubicBezTo>
                  <a:pt x="3020" y="11429"/>
                  <a:pt x="3268" y="11177"/>
                  <a:pt x="3517" y="10926"/>
                </a:cubicBezTo>
                <a:close/>
              </a:path>
            </a:pathLst>
          </a:custGeom>
          <a:solidFill>
            <a:srgbClr val="1AA3AA">
              <a:lumMod val="100000"/>
            </a:srgbClr>
          </a:solidFill>
          <a:ln>
            <a:noFill/>
          </a:ln>
          <a:effectLst/>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156" name="任意多边形 25"/>
          <p:cNvSpPr/>
          <p:nvPr>
            <p:custDataLst>
              <p:tags r:id="rId9"/>
            </p:custDataLst>
          </p:nvPr>
        </p:nvSpPr>
        <p:spPr bwMode="auto">
          <a:xfrm>
            <a:off x="9243599" y="1936598"/>
            <a:ext cx="443143" cy="4490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94" y="21600"/>
                </a:moveTo>
                <a:cubicBezTo>
                  <a:pt x="1006" y="21600"/>
                  <a:pt x="1006" y="21600"/>
                  <a:pt x="1006" y="21600"/>
                </a:cubicBezTo>
                <a:cubicBezTo>
                  <a:pt x="252" y="21600"/>
                  <a:pt x="0" y="21061"/>
                  <a:pt x="0" y="20558"/>
                </a:cubicBezTo>
                <a:cubicBezTo>
                  <a:pt x="0" y="1006"/>
                  <a:pt x="0" y="1006"/>
                  <a:pt x="0" y="1006"/>
                </a:cubicBezTo>
                <a:cubicBezTo>
                  <a:pt x="0" y="252"/>
                  <a:pt x="252" y="0"/>
                  <a:pt x="1006" y="0"/>
                </a:cubicBezTo>
                <a:cubicBezTo>
                  <a:pt x="20594" y="0"/>
                  <a:pt x="20594" y="0"/>
                  <a:pt x="20594" y="0"/>
                </a:cubicBezTo>
                <a:cubicBezTo>
                  <a:pt x="21097" y="0"/>
                  <a:pt x="21600" y="252"/>
                  <a:pt x="21600" y="1006"/>
                </a:cubicBezTo>
                <a:cubicBezTo>
                  <a:pt x="21600" y="20558"/>
                  <a:pt x="21600" y="20558"/>
                  <a:pt x="21600" y="20558"/>
                </a:cubicBezTo>
                <a:cubicBezTo>
                  <a:pt x="21600" y="21061"/>
                  <a:pt x="21097" y="21600"/>
                  <a:pt x="20594" y="21600"/>
                </a:cubicBezTo>
                <a:close/>
                <a:moveTo>
                  <a:pt x="19551" y="2013"/>
                </a:moveTo>
                <a:cubicBezTo>
                  <a:pt x="2049" y="2013"/>
                  <a:pt x="2049" y="2013"/>
                  <a:pt x="2049" y="2013"/>
                </a:cubicBezTo>
                <a:cubicBezTo>
                  <a:pt x="2049" y="19551"/>
                  <a:pt x="2049" y="19551"/>
                  <a:pt x="2049" y="19551"/>
                </a:cubicBezTo>
                <a:cubicBezTo>
                  <a:pt x="19551" y="19551"/>
                  <a:pt x="19551" y="19551"/>
                  <a:pt x="19551" y="19551"/>
                </a:cubicBezTo>
                <a:lnTo>
                  <a:pt x="19551" y="2013"/>
                </a:lnTo>
                <a:close/>
                <a:moveTo>
                  <a:pt x="4061" y="14484"/>
                </a:moveTo>
                <a:cubicBezTo>
                  <a:pt x="6110" y="14484"/>
                  <a:pt x="6110" y="14484"/>
                  <a:pt x="6110" y="14484"/>
                </a:cubicBezTo>
                <a:cubicBezTo>
                  <a:pt x="6613" y="14484"/>
                  <a:pt x="7116" y="14987"/>
                  <a:pt x="7116" y="15490"/>
                </a:cubicBezTo>
                <a:cubicBezTo>
                  <a:pt x="7116" y="17503"/>
                  <a:pt x="7116" y="17503"/>
                  <a:pt x="7116" y="17503"/>
                </a:cubicBezTo>
                <a:cubicBezTo>
                  <a:pt x="7116" y="18042"/>
                  <a:pt x="6613" y="18545"/>
                  <a:pt x="6110" y="18545"/>
                </a:cubicBezTo>
                <a:cubicBezTo>
                  <a:pt x="4061" y="18545"/>
                  <a:pt x="4061" y="18545"/>
                  <a:pt x="4061" y="18545"/>
                </a:cubicBezTo>
                <a:cubicBezTo>
                  <a:pt x="3306" y="18545"/>
                  <a:pt x="3055" y="18042"/>
                  <a:pt x="3055" y="17503"/>
                </a:cubicBezTo>
                <a:cubicBezTo>
                  <a:pt x="3055" y="15490"/>
                  <a:pt x="3055" y="15490"/>
                  <a:pt x="3055" y="15490"/>
                </a:cubicBezTo>
                <a:cubicBezTo>
                  <a:pt x="3055" y="14987"/>
                  <a:pt x="3306" y="14484"/>
                  <a:pt x="4061" y="14484"/>
                </a:cubicBezTo>
                <a:close/>
                <a:moveTo>
                  <a:pt x="9668" y="5319"/>
                </a:moveTo>
                <a:cubicBezTo>
                  <a:pt x="11681" y="5319"/>
                  <a:pt x="11681" y="5319"/>
                  <a:pt x="11681" y="5319"/>
                </a:cubicBezTo>
                <a:cubicBezTo>
                  <a:pt x="12435" y="5319"/>
                  <a:pt x="12687" y="5822"/>
                  <a:pt x="12687" y="6325"/>
                </a:cubicBezTo>
                <a:cubicBezTo>
                  <a:pt x="12687" y="17503"/>
                  <a:pt x="12687" y="17503"/>
                  <a:pt x="12687" y="17503"/>
                </a:cubicBezTo>
                <a:cubicBezTo>
                  <a:pt x="12687" y="18042"/>
                  <a:pt x="12435" y="18545"/>
                  <a:pt x="11681" y="18545"/>
                </a:cubicBezTo>
                <a:cubicBezTo>
                  <a:pt x="9668" y="18545"/>
                  <a:pt x="9668" y="18545"/>
                  <a:pt x="9668" y="18545"/>
                </a:cubicBezTo>
                <a:cubicBezTo>
                  <a:pt x="9165" y="18545"/>
                  <a:pt x="8626" y="18042"/>
                  <a:pt x="8626" y="17503"/>
                </a:cubicBezTo>
                <a:cubicBezTo>
                  <a:pt x="8626" y="6325"/>
                  <a:pt x="8626" y="6325"/>
                  <a:pt x="8626" y="6325"/>
                </a:cubicBezTo>
                <a:cubicBezTo>
                  <a:pt x="8626" y="5822"/>
                  <a:pt x="9165" y="5319"/>
                  <a:pt x="9668" y="5319"/>
                </a:cubicBezTo>
                <a:close/>
                <a:moveTo>
                  <a:pt x="15490" y="9380"/>
                </a:moveTo>
                <a:cubicBezTo>
                  <a:pt x="17539" y="9380"/>
                  <a:pt x="17539" y="9380"/>
                  <a:pt x="17539" y="9380"/>
                </a:cubicBezTo>
                <a:cubicBezTo>
                  <a:pt x="18042" y="9380"/>
                  <a:pt x="18545" y="9919"/>
                  <a:pt x="18545" y="10423"/>
                </a:cubicBezTo>
                <a:cubicBezTo>
                  <a:pt x="18545" y="17503"/>
                  <a:pt x="18545" y="17503"/>
                  <a:pt x="18545" y="17503"/>
                </a:cubicBezTo>
                <a:cubicBezTo>
                  <a:pt x="18545" y="18042"/>
                  <a:pt x="18042" y="18545"/>
                  <a:pt x="17539" y="18545"/>
                </a:cubicBezTo>
                <a:cubicBezTo>
                  <a:pt x="15490" y="18545"/>
                  <a:pt x="15490" y="18545"/>
                  <a:pt x="15490" y="18545"/>
                </a:cubicBezTo>
                <a:cubicBezTo>
                  <a:pt x="14987" y="18545"/>
                  <a:pt x="14484" y="18042"/>
                  <a:pt x="14484" y="17503"/>
                </a:cubicBezTo>
                <a:cubicBezTo>
                  <a:pt x="14484" y="10423"/>
                  <a:pt x="14484" y="10423"/>
                  <a:pt x="14484" y="10423"/>
                </a:cubicBezTo>
                <a:cubicBezTo>
                  <a:pt x="14484" y="9919"/>
                  <a:pt x="14987" y="9380"/>
                  <a:pt x="15490" y="9380"/>
                </a:cubicBezTo>
                <a:close/>
              </a:path>
            </a:pathLst>
          </a:custGeom>
          <a:solidFill>
            <a:srgbClr val="69A35B">
              <a:lumMod val="100000"/>
            </a:srgbClr>
          </a:solidFill>
          <a:ln>
            <a:noFill/>
          </a:ln>
          <a:effectLst/>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cxnSp>
        <p:nvCxnSpPr>
          <p:cNvPr id="172" name="直接连接符 171"/>
          <p:cNvCxnSpPr/>
          <p:nvPr>
            <p:custDataLst>
              <p:tags r:id="rId10"/>
            </p:custDataLst>
          </p:nvPr>
        </p:nvCxnSpPr>
        <p:spPr>
          <a:xfrm>
            <a:off x="2698707" y="3036486"/>
            <a:ext cx="0" cy="482830"/>
          </a:xfrm>
          <a:prstGeom prst="line">
            <a:avLst/>
          </a:prstGeom>
          <a:ln>
            <a:headEnd type="none" w="med" len="med"/>
            <a:tailEnd type="none" w="med" len="med"/>
          </a:ln>
        </p:spPr>
        <p:style>
          <a:lnRef idx="2">
            <a:schemeClr val="accent3"/>
          </a:lnRef>
          <a:fillRef idx="0">
            <a:schemeClr val="accent3"/>
          </a:fillRef>
          <a:effectRef idx="1">
            <a:schemeClr val="accent3"/>
          </a:effectRef>
          <a:fontRef idx="minor">
            <a:schemeClr val="tx1"/>
          </a:fontRef>
        </p:style>
      </p:cxnSp>
      <p:cxnSp>
        <p:nvCxnSpPr>
          <p:cNvPr id="12" name="直接连接符 11"/>
          <p:cNvCxnSpPr/>
          <p:nvPr>
            <p:custDataLst>
              <p:tags r:id="rId11"/>
            </p:custDataLst>
          </p:nvPr>
        </p:nvCxnSpPr>
        <p:spPr>
          <a:xfrm>
            <a:off x="6087024" y="3036486"/>
            <a:ext cx="0" cy="482830"/>
          </a:xfrm>
          <a:prstGeom prst="line">
            <a:avLst/>
          </a:prstGeom>
          <a:ln w="12700" cap="flat" cmpd="sng" algn="ctr">
            <a:solidFill>
              <a:srgbClr val="C00000"/>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cxnSp>
        <p:nvCxnSpPr>
          <p:cNvPr id="13" name="直接连接符 12"/>
          <p:cNvCxnSpPr/>
          <p:nvPr>
            <p:custDataLst>
              <p:tags r:id="rId12"/>
            </p:custDataLst>
          </p:nvPr>
        </p:nvCxnSpPr>
        <p:spPr>
          <a:xfrm>
            <a:off x="9475340" y="3005807"/>
            <a:ext cx="0" cy="482830"/>
          </a:xfrm>
          <a:prstGeom prst="line">
            <a:avLst/>
          </a:prstGeom>
          <a:ln>
            <a:headEnd type="none" w="med" len="med"/>
            <a:tailEnd type="none" w="med" len="med"/>
          </a:ln>
        </p:spPr>
        <p:style>
          <a:lnRef idx="2">
            <a:schemeClr val="accent3"/>
          </a:lnRef>
          <a:fillRef idx="0">
            <a:schemeClr val="accent3"/>
          </a:fillRef>
          <a:effectRef idx="1">
            <a:schemeClr val="accent3"/>
          </a:effectRef>
          <a:fontRef idx="minor">
            <a:schemeClr val="tx1"/>
          </a:fontRef>
        </p:style>
      </p:cxnSp>
      <p:sp>
        <p:nvSpPr>
          <p:cNvPr id="14" name="文本框 13"/>
          <p:cNvSpPr txBox="1"/>
          <p:nvPr/>
        </p:nvSpPr>
        <p:spPr>
          <a:xfrm>
            <a:off x="2020570" y="3427730"/>
            <a:ext cx="1249680" cy="423545"/>
          </a:xfrm>
          <a:prstGeom prst="rect">
            <a:avLst/>
          </a:prstGeom>
          <a:noFill/>
        </p:spPr>
        <p:txBody>
          <a:bodyPr wrap="none" rtlCol="0" anchor="t">
            <a:spAutoFit/>
          </a:bodyPr>
          <a:p>
            <a:pPr algn="ctr">
              <a:lnSpc>
                <a:spcPct val="120000"/>
              </a:lnSpc>
            </a:pPr>
            <a:r>
              <a:rPr lang="zh-CN" altLang="en-US" b="1" spc="300">
                <a:solidFill>
                  <a:schemeClr val="accent2"/>
                </a:solidFill>
                <a:ea typeface="微软雅黑" panose="020B0503020204020204" pitchFamily="34" charset="-122"/>
                <a:cs typeface="+mj-cs"/>
                <a:sym typeface="Arial" panose="020B0604020202020204" pitchFamily="34" charset="0"/>
              </a:rPr>
              <a:t>补助标准</a:t>
            </a:r>
            <a:endParaRPr lang="zh-CN" altLang="en-US"/>
          </a:p>
        </p:txBody>
      </p:sp>
      <p:sp>
        <p:nvSpPr>
          <p:cNvPr id="15" name="文本框 14"/>
          <p:cNvSpPr txBox="1"/>
          <p:nvPr/>
        </p:nvSpPr>
        <p:spPr>
          <a:xfrm>
            <a:off x="1115695" y="3925570"/>
            <a:ext cx="2887345" cy="1124585"/>
          </a:xfrm>
          <a:prstGeom prst="rect">
            <a:avLst/>
          </a:prstGeom>
          <a:noFill/>
        </p:spPr>
        <p:txBody>
          <a:bodyPr wrap="square" rtlCol="0" anchor="t">
            <a:spAutoFit/>
          </a:bodyPr>
          <a:p>
            <a:pPr algn="just">
              <a:lnSpc>
                <a:spcPct val="120000"/>
              </a:lnSpc>
            </a:pPr>
            <a:r>
              <a:rPr lang="zh-CN" altLang="en-US" sz="1400" spc="150">
                <a:solidFill>
                  <a:schemeClr val="bg1"/>
                </a:solidFill>
                <a:ea typeface="微软雅黑" panose="020B0503020204020204" pitchFamily="34" charset="-122"/>
                <a:sym typeface="Arial" panose="020B0604020202020204" pitchFamily="34" charset="0"/>
              </a:rPr>
              <a:t>每生每学年（学年指本年度秋季学期和下年度春季学期两个学期）3000元补助（按学期发放，每生每学期</a:t>
            </a:r>
            <a:r>
              <a:rPr lang="en-US" altLang="zh-CN" sz="1400" spc="150">
                <a:solidFill>
                  <a:schemeClr val="bg1"/>
                </a:solidFill>
                <a:ea typeface="微软雅黑" panose="020B0503020204020204" pitchFamily="34" charset="-122"/>
                <a:sym typeface="Arial" panose="020B0604020202020204" pitchFamily="34" charset="0"/>
              </a:rPr>
              <a:t>1500</a:t>
            </a:r>
            <a:r>
              <a:rPr lang="zh-CN" altLang="en-US" sz="1400" spc="150">
                <a:solidFill>
                  <a:schemeClr val="bg1"/>
                </a:solidFill>
                <a:ea typeface="微软雅黑" panose="020B0503020204020204" pitchFamily="34" charset="-122"/>
                <a:sym typeface="Arial" panose="020B0604020202020204" pitchFamily="34" charset="0"/>
              </a:rPr>
              <a:t>元）。</a:t>
            </a:r>
            <a:endParaRPr lang="zh-CN" altLang="en-US"/>
          </a:p>
        </p:txBody>
      </p:sp>
      <p:sp>
        <p:nvSpPr>
          <p:cNvPr id="16" name="文本框 15"/>
          <p:cNvSpPr txBox="1"/>
          <p:nvPr>
            <p:custDataLst>
              <p:tags r:id="rId13"/>
            </p:custDataLst>
          </p:nvPr>
        </p:nvSpPr>
        <p:spPr>
          <a:xfrm>
            <a:off x="4537329" y="3226197"/>
            <a:ext cx="3100381" cy="556956"/>
          </a:xfrm>
          <a:prstGeom prst="rect">
            <a:avLst/>
          </a:prstGeom>
          <a:noFill/>
        </p:spPr>
        <p:txBody>
          <a:bodyPr wrap="square" lIns="90000" tIns="46800" rIns="90000" bIns="0" anchor="b" anchorCtr="1">
            <a:normAutofit/>
          </a:bodyPr>
          <a:p>
            <a:pPr algn="ctr">
              <a:lnSpc>
                <a:spcPct val="120000"/>
              </a:lnSpc>
            </a:pPr>
            <a:r>
              <a:rPr lang="zh-CN" altLang="en-US" b="1" spc="300">
                <a:solidFill>
                  <a:srgbClr val="EFAA53"/>
                </a:solidFill>
                <a:latin typeface="Arial" panose="020B0604020202020204" pitchFamily="34" charset="0"/>
                <a:ea typeface="微软雅黑" panose="020B0503020204020204" pitchFamily="34" charset="-122"/>
                <a:cs typeface="+mj-cs"/>
                <a:sym typeface="Arial" panose="020B0604020202020204" pitchFamily="34" charset="0"/>
              </a:rPr>
              <a:t>补助资金发放程序</a:t>
            </a:r>
            <a:endParaRPr lang="zh-CN" altLang="en-US" b="1" spc="300">
              <a:solidFill>
                <a:srgbClr val="EFAA53"/>
              </a:solidFill>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17" name="文本框 16"/>
          <p:cNvSpPr txBox="1"/>
          <p:nvPr/>
        </p:nvSpPr>
        <p:spPr>
          <a:xfrm>
            <a:off x="4377055" y="3925570"/>
            <a:ext cx="3402965" cy="2632075"/>
          </a:xfrm>
          <a:prstGeom prst="rect">
            <a:avLst/>
          </a:prstGeom>
          <a:noFill/>
        </p:spPr>
        <p:txBody>
          <a:bodyPr wrap="square" rtlCol="0">
            <a:spAutoFit/>
          </a:bodyPr>
          <a:p>
            <a:pPr algn="just">
              <a:lnSpc>
                <a:spcPct val="120000"/>
              </a:lnSpc>
              <a:buClrTx/>
              <a:buSzTx/>
              <a:buFontTx/>
            </a:pPr>
            <a:r>
              <a:rPr lang="zh-CN" altLang="en-US" sz="1400" spc="150">
                <a:solidFill>
                  <a:schemeClr val="bg1"/>
                </a:solidFill>
                <a:ea typeface="微软雅黑" panose="020B0503020204020204" pitchFamily="34" charset="-122"/>
                <a:sym typeface="Arial" panose="020B0604020202020204" pitchFamily="34" charset="0"/>
              </a:rPr>
              <a:t>乡镇负责摸底调查本辖区的贫困人口，统计符合条件的补助对象，将名单上报旗县扶贫办，由旗县扶贫办会同当地教育部门联合审查后确定补助名单，并将补助名单报旗县财政，将补助资金发放到乡镇，乡镇按照名单将补助资金及时、足额发放到补助对象“一卡通”中。补助资金的发放可按学期也可按学年发放。</a:t>
            </a:r>
            <a:endParaRPr lang="zh-CN" altLang="en-US" sz="1400" spc="150">
              <a:solidFill>
                <a:schemeClr val="bg1"/>
              </a:solidFill>
              <a:latin typeface="Arial" panose="020B0604020202020204" pitchFamily="34" charset="0"/>
              <a:ea typeface="微软雅黑" panose="020B0503020204020204" pitchFamily="34" charset="-122"/>
              <a:sym typeface="Arial" panose="020B0604020202020204" pitchFamily="34" charset="0"/>
            </a:endParaRPr>
          </a:p>
          <a:p>
            <a:endParaRPr lang="zh-CN" altLang="en-US" sz="1400" spc="15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52" name="文本框 151"/>
          <p:cNvSpPr txBox="1"/>
          <p:nvPr>
            <p:custDataLst>
              <p:tags r:id="rId14"/>
            </p:custDataLst>
          </p:nvPr>
        </p:nvSpPr>
        <p:spPr>
          <a:xfrm>
            <a:off x="7925442" y="3226188"/>
            <a:ext cx="3100381" cy="556956"/>
          </a:xfrm>
          <a:prstGeom prst="rect">
            <a:avLst/>
          </a:prstGeom>
          <a:noFill/>
        </p:spPr>
        <p:txBody>
          <a:bodyPr wrap="square" lIns="90000" tIns="46800" rIns="90000" bIns="0" anchor="b" anchorCtr="1">
            <a:normAutofit/>
          </a:bodyPr>
          <a:p>
            <a:pPr algn="ctr">
              <a:lnSpc>
                <a:spcPct val="120000"/>
              </a:lnSpc>
            </a:pPr>
            <a:r>
              <a:rPr lang="zh-CN" altLang="en-US" b="1" spc="300">
                <a:solidFill>
                  <a:schemeClr val="accent4"/>
                </a:solidFill>
                <a:latin typeface="Arial" panose="020B0604020202020204" pitchFamily="34" charset="0"/>
                <a:ea typeface="微软雅黑" panose="020B0503020204020204" pitchFamily="34" charset="-122"/>
                <a:cs typeface="+mj-cs"/>
                <a:sym typeface="Arial" panose="020B0604020202020204" pitchFamily="34" charset="0"/>
              </a:rPr>
              <a:t>注意事项</a:t>
            </a:r>
            <a:endParaRPr lang="zh-CN" altLang="en-US" b="1" spc="300">
              <a:solidFill>
                <a:schemeClr val="accent4"/>
              </a:solidFill>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18" name="文本框 17"/>
          <p:cNvSpPr txBox="1"/>
          <p:nvPr/>
        </p:nvSpPr>
        <p:spPr>
          <a:xfrm>
            <a:off x="8072755" y="3925570"/>
            <a:ext cx="3114675" cy="2435225"/>
          </a:xfrm>
          <a:prstGeom prst="rect">
            <a:avLst/>
          </a:prstGeom>
          <a:noFill/>
        </p:spPr>
        <p:txBody>
          <a:bodyPr wrap="square" rtlCol="0">
            <a:spAutoFit/>
          </a:bodyPr>
          <a:p>
            <a:pPr algn="just">
              <a:lnSpc>
                <a:spcPct val="120000"/>
              </a:lnSpc>
              <a:buClrTx/>
              <a:buSzTx/>
              <a:buFontTx/>
            </a:pPr>
            <a:r>
              <a:rPr lang="zh-CN" altLang="en-US" sz="1400" spc="150">
                <a:solidFill>
                  <a:schemeClr val="bg1"/>
                </a:solidFill>
                <a:ea typeface="微软雅黑" panose="020B0503020204020204" pitchFamily="34" charset="-122"/>
                <a:sym typeface="Arial" panose="020B0604020202020204" pitchFamily="34" charset="0"/>
              </a:rPr>
              <a:t>乡镇应做好辖区补助对象的动态管理，及时调整补助对象名单，对符合补助条件的贫困人口要及时纳入补助范围，做到应补尽补。重点排查中途退学的贫困学生，及时从补助名单中清除，避免发生违规补贴，造成补助资金无法追回的问题产生。</a:t>
            </a:r>
            <a:endParaRPr lang="zh-CN" altLang="en-US" sz="1400" spc="150">
              <a:solidFill>
                <a:schemeClr val="bg1"/>
              </a:solidFill>
              <a:latin typeface="Arial" panose="020B0604020202020204" pitchFamily="34" charset="0"/>
              <a:ea typeface="微软雅黑" panose="020B0503020204020204" pitchFamily="34" charset="-122"/>
              <a:sym typeface="Arial" panose="020B0604020202020204" pitchFamily="34" charset="0"/>
            </a:endParaRPr>
          </a:p>
          <a:p>
            <a:endParaRPr lang="zh-CN" altLang="en-US" spc="15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500" fill="hold">
                                          <p:stCondLst>
                                            <p:cond delay="0"/>
                                          </p:stCondLst>
                                        </p:cTn>
                                        <p:tgtEl>
                                          <p:spTgt spid="16"/>
                                        </p:tgtEl>
                                        <p:attrNameLst>
                                          <p:attrName>style.visibility</p:attrName>
                                        </p:attrNameLst>
                                      </p:cBhvr>
                                      <p:to>
                                        <p:strVal val="visible"/>
                                      </p:to>
                                    </p:set>
                                    <p:animEffect transition="in" filter="diamond(i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500" fill="hold">
                                          <p:stCondLst>
                                            <p:cond delay="0"/>
                                          </p:stCondLst>
                                        </p:cTn>
                                        <p:tgtEl>
                                          <p:spTgt spid="152"/>
                                        </p:tgtEl>
                                        <p:attrNameLst>
                                          <p:attrName>style.visibility</p:attrName>
                                        </p:attrNameLst>
                                      </p:cBhvr>
                                      <p:to>
                                        <p:strVal val="visible"/>
                                      </p:to>
                                    </p:set>
                                    <p:animEffect transition="in" filter="diamond(in)">
                                      <p:cBhvr>
                                        <p:cTn id="12"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3" name="文本框 2"/>
          <p:cNvSpPr txBox="1"/>
          <p:nvPr/>
        </p:nvSpPr>
        <p:spPr>
          <a:xfrm>
            <a:off x="2202180" y="2564765"/>
            <a:ext cx="8081645" cy="2553335"/>
          </a:xfrm>
          <a:prstGeom prst="rect">
            <a:avLst/>
          </a:prstGeom>
          <a:noFill/>
        </p:spPr>
        <p:txBody>
          <a:bodyPr wrap="square" rtlCol="0" anchor="t">
            <a:spAutoFit/>
          </a:bodyPr>
          <a:p>
            <a:pPr algn="l"/>
            <a:r>
              <a:rPr lang="en-US" altLang="zh-CN"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sym typeface="+mn-ea"/>
              </a:rPr>
              <a:t>         </a:t>
            </a:r>
            <a:r>
              <a:rPr lang="zh-CN" altLang="en-US"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sym typeface="+mn-ea"/>
              </a:rPr>
              <a:t>谢   谢   ！</a:t>
            </a:r>
            <a:endParaRPr lang="zh-CN" altLang="en-US"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endParaRPr>
          </a:p>
          <a:p>
            <a:endParaRPr lang="zh-CN" altLang="en-US" sz="8000">
              <a:solidFill>
                <a:schemeClr val="bg1"/>
              </a:solidFill>
              <a:latin typeface="方正小标宋简体" panose="02000000000000000000" pitchFamily="65" charset="-122"/>
              <a:ea typeface="方正小标宋简体" panose="02000000000000000000" pitchFamily="65" charset="-122"/>
              <a:cs typeface="方正小标宋简体" panose="02000000000000000000" pitchFamily="65" charset="-122"/>
            </a:endParaRPr>
          </a:p>
        </p:txBody>
      </p:sp>
      <p:sp>
        <p:nvSpPr>
          <p:cNvPr id="2" name="文本框 1"/>
          <p:cNvSpPr txBox="1"/>
          <p:nvPr/>
        </p:nvSpPr>
        <p:spPr>
          <a:xfrm>
            <a:off x="2472055" y="4165600"/>
            <a:ext cx="8194675" cy="645160"/>
          </a:xfrm>
          <a:prstGeom prst="rect">
            <a:avLst/>
          </a:prstGeom>
          <a:noFill/>
        </p:spPr>
        <p:txBody>
          <a:bodyPr wrap="square" rtlCol="0">
            <a:spAutoFit/>
          </a:bodyPr>
          <a:p>
            <a:r>
              <a:rPr lang="zh-CN" altLang="en-US" sz="3600" b="1">
                <a:solidFill>
                  <a:schemeClr val="bg1"/>
                </a:solidFill>
              </a:rPr>
              <a:t>柳玉泉</a:t>
            </a:r>
            <a:r>
              <a:rPr lang="en-US" altLang="zh-CN" sz="3600" b="1">
                <a:solidFill>
                  <a:schemeClr val="bg1"/>
                </a:solidFill>
              </a:rPr>
              <a:t>   15849568855</a:t>
            </a:r>
            <a:r>
              <a:rPr lang="zh-CN" altLang="en-US" sz="3600" b="1">
                <a:solidFill>
                  <a:schemeClr val="bg1"/>
                </a:solidFill>
              </a:rPr>
              <a:t>（微信同步）</a:t>
            </a:r>
            <a:endParaRPr lang="zh-CN" altLang="en-US" sz="3600" b="1">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4"/>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593762E4-7D70-4F59-B1C5-BE9FB2455991}"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grpSp>
        <p:nvGrpSpPr>
          <p:cNvPr id="31" name="组合 30"/>
          <p:cNvGrpSpPr/>
          <p:nvPr>
            <p:custDataLst>
              <p:tags r:id="rId1"/>
            </p:custDataLst>
          </p:nvPr>
        </p:nvGrpSpPr>
        <p:grpSpPr>
          <a:xfrm>
            <a:off x="4546590" y="1117098"/>
            <a:ext cx="6264616" cy="679209"/>
            <a:chOff x="3185474" y="1873375"/>
            <a:chExt cx="4819276" cy="522505"/>
          </a:xfrm>
        </p:grpSpPr>
        <p:sp>
          <p:nvSpPr>
            <p:cNvPr id="4" name="文本框 3"/>
            <p:cNvSpPr txBox="1"/>
            <p:nvPr>
              <p:custDataLst>
                <p:tags r:id="rId2"/>
              </p:custDataLst>
            </p:nvPr>
          </p:nvSpPr>
          <p:spPr>
            <a:xfrm>
              <a:off x="3795260" y="1873375"/>
              <a:ext cx="4209490" cy="322249"/>
            </a:xfrm>
            <a:prstGeom prst="rect">
              <a:avLst/>
            </a:prstGeom>
            <a:noFill/>
          </p:spPr>
          <p:txBody>
            <a:bodyPr wrap="square" rtlCol="0" anchor="ctr" anchorCtr="0">
              <a:noAutofit/>
            </a:bodyPr>
            <a:p>
              <a:pPr>
                <a:lnSpc>
                  <a:spcPct val="110000"/>
                </a:lnSpc>
              </a:pPr>
              <a:r>
                <a:rPr lang="en-US" altLang="zh-CN" sz="2800" smtClean="0">
                  <a:solidFill>
                    <a:sysClr val="windowText" lastClr="000000">
                      <a:lumMod val="65000"/>
                      <a:lumOff val="35000"/>
                    </a:sysClr>
                  </a:solidFill>
                </a:rPr>
                <a:t>金融支持政策历程简要回顾</a:t>
              </a:r>
              <a:endParaRPr lang="en-US" altLang="zh-CN" sz="2800" smtClean="0">
                <a:solidFill>
                  <a:sysClr val="windowText" lastClr="000000">
                    <a:lumMod val="65000"/>
                    <a:lumOff val="35000"/>
                  </a:sysClr>
                </a:solidFill>
              </a:endParaRPr>
            </a:p>
          </p:txBody>
        </p:sp>
        <p:sp>
          <p:nvSpPr>
            <p:cNvPr id="12" name="任意多边形 11"/>
            <p:cNvSpPr/>
            <p:nvPr>
              <p:custDataLst>
                <p:tags r:id="rId3"/>
              </p:custDataLst>
            </p:nvPr>
          </p:nvSpPr>
          <p:spPr>
            <a:xfrm>
              <a:off x="3185474" y="1875762"/>
              <a:ext cx="520118" cy="52011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4398FF"/>
            </a:solidFill>
            <a:ln w="12700" cap="flat" cmpd="sng" algn="ctr">
              <a:noFill/>
              <a:prstDash val="solid"/>
              <a:miter lim="800000"/>
            </a:ln>
            <a:effectLst/>
          </p:spPr>
          <p:txBody>
            <a:bodyPr rtlCol="0" anchor="ctr"/>
            <a:p>
              <a:pPr algn="ctr"/>
              <a:r>
                <a:rPr lang="en-US" altLang="zh-CN">
                  <a:solidFill>
                    <a:srgbClr val="FFFFFF"/>
                  </a:solidFill>
                </a:rPr>
                <a:t>1</a:t>
              </a:r>
              <a:endParaRPr lang="en-US" altLang="zh-CN">
                <a:solidFill>
                  <a:srgbClr val="FFFFFF"/>
                </a:solidFill>
              </a:endParaRPr>
            </a:p>
          </p:txBody>
        </p:sp>
      </p:grpSp>
      <p:grpSp>
        <p:nvGrpSpPr>
          <p:cNvPr id="32" name="组合 31"/>
          <p:cNvGrpSpPr/>
          <p:nvPr>
            <p:custDataLst>
              <p:tags r:id="rId4"/>
            </p:custDataLst>
          </p:nvPr>
        </p:nvGrpSpPr>
        <p:grpSpPr>
          <a:xfrm>
            <a:off x="5858226" y="1781868"/>
            <a:ext cx="6014934" cy="755063"/>
            <a:chOff x="4061291" y="2160333"/>
            <a:chExt cx="4627199" cy="580859"/>
          </a:xfrm>
        </p:grpSpPr>
        <p:sp>
          <p:nvSpPr>
            <p:cNvPr id="13" name="任意多边形 12"/>
            <p:cNvSpPr/>
            <p:nvPr>
              <p:custDataLst>
                <p:tags r:id="rId5"/>
              </p:custDataLst>
            </p:nvPr>
          </p:nvSpPr>
          <p:spPr>
            <a:xfrm>
              <a:off x="4061291" y="2160333"/>
              <a:ext cx="520118" cy="52011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72CC36"/>
            </a:solidFill>
            <a:ln w="12700" cap="flat" cmpd="sng" algn="ctr">
              <a:noFill/>
              <a:prstDash val="solid"/>
              <a:miter lim="800000"/>
            </a:ln>
            <a:effectLst/>
          </p:spPr>
          <p:txBody>
            <a:bodyPr rtlCol="0" anchor="ctr"/>
            <a:p>
              <a:pPr algn="ctr"/>
              <a:r>
                <a:rPr lang="en-US" altLang="zh-CN">
                  <a:solidFill>
                    <a:srgbClr val="FFFFFF"/>
                  </a:solidFill>
                </a:rPr>
                <a:t>2</a:t>
              </a:r>
              <a:endParaRPr lang="en-US" altLang="zh-CN">
                <a:solidFill>
                  <a:srgbClr val="FFFFFF"/>
                </a:solidFill>
              </a:endParaRPr>
            </a:p>
          </p:txBody>
        </p:sp>
        <p:sp>
          <p:nvSpPr>
            <p:cNvPr id="21" name="文本框 20"/>
            <p:cNvSpPr txBox="1"/>
            <p:nvPr>
              <p:custDataLst>
                <p:tags r:id="rId6"/>
              </p:custDataLst>
            </p:nvPr>
          </p:nvSpPr>
          <p:spPr>
            <a:xfrm>
              <a:off x="4656613" y="2373238"/>
              <a:ext cx="4031877" cy="367954"/>
            </a:xfrm>
            <a:prstGeom prst="rect">
              <a:avLst/>
            </a:prstGeom>
            <a:noFill/>
          </p:spPr>
          <p:txBody>
            <a:bodyPr wrap="square" rtlCol="0" anchor="ctr" anchorCtr="0">
              <a:noAutofit/>
            </a:bodyPr>
            <a:p>
              <a:pPr>
                <a:lnSpc>
                  <a:spcPct val="110000"/>
                </a:lnSpc>
              </a:pPr>
              <a:r>
                <a:rPr lang="en-US" altLang="zh-CN" sz="2700" smtClean="0">
                  <a:solidFill>
                    <a:sysClr val="windowText" lastClr="000000">
                      <a:lumMod val="65000"/>
                      <a:lumOff val="35000"/>
                    </a:sysClr>
                  </a:solidFill>
                  <a:sym typeface="+mn-ea"/>
                </a:rPr>
                <a:t>脱贫人口小额信贷政策要点</a:t>
              </a:r>
              <a:endParaRPr kumimoji="0" lang="en-US" altLang="zh-CN" sz="2700" i="0" u="none" strike="noStrike" kern="1200" cap="none" normalizeH="0" baseline="0" smtClean="0">
                <a:solidFill>
                  <a:sysClr val="windowText" lastClr="000000">
                    <a:lumMod val="65000"/>
                    <a:lumOff val="35000"/>
                  </a:sysClr>
                </a:solidFill>
                <a:cs typeface="+mn-cs"/>
              </a:endParaRPr>
            </a:p>
            <a:p>
              <a:pPr>
                <a:lnSpc>
                  <a:spcPct val="110000"/>
                </a:lnSpc>
              </a:pPr>
              <a:endParaRPr kumimoji="0" lang="en-US" altLang="zh-CN" sz="1600" i="0" u="none" strike="noStrike" kern="1200" cap="none" normalizeH="0" baseline="0" smtClean="0">
                <a:solidFill>
                  <a:sysClr val="windowText" lastClr="000000">
                    <a:lumMod val="65000"/>
                    <a:lumOff val="35000"/>
                  </a:sysClr>
                </a:solidFill>
                <a:cs typeface="+mn-cs"/>
              </a:endParaRPr>
            </a:p>
          </p:txBody>
        </p:sp>
      </p:grpSp>
      <p:grpSp>
        <p:nvGrpSpPr>
          <p:cNvPr id="33" name="组合 32"/>
          <p:cNvGrpSpPr/>
          <p:nvPr>
            <p:custDataLst>
              <p:tags r:id="rId7"/>
            </p:custDataLst>
          </p:nvPr>
        </p:nvGrpSpPr>
        <p:grpSpPr>
          <a:xfrm>
            <a:off x="6059760" y="2801015"/>
            <a:ext cx="5720080" cy="676275"/>
            <a:chOff x="4602575" y="2905347"/>
            <a:chExt cx="4400373" cy="520248"/>
          </a:xfrm>
        </p:grpSpPr>
        <p:sp>
          <p:nvSpPr>
            <p:cNvPr id="14" name="任意多边形 13"/>
            <p:cNvSpPr/>
            <p:nvPr>
              <p:custDataLst>
                <p:tags r:id="rId8"/>
              </p:custDataLst>
            </p:nvPr>
          </p:nvSpPr>
          <p:spPr>
            <a:xfrm>
              <a:off x="4602575" y="2905347"/>
              <a:ext cx="520118" cy="52011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EAB200"/>
            </a:solidFill>
            <a:ln w="12700" cap="flat" cmpd="sng" algn="ctr">
              <a:noFill/>
              <a:prstDash val="solid"/>
              <a:miter lim="800000"/>
            </a:ln>
            <a:effectLst/>
          </p:spPr>
          <p:txBody>
            <a:bodyPr rtlCol="0" anchor="ctr"/>
            <a:p>
              <a:pPr algn="ctr"/>
              <a:r>
                <a:rPr lang="en-US" altLang="zh-CN">
                  <a:solidFill>
                    <a:srgbClr val="FFFFFF"/>
                  </a:solidFill>
                </a:rPr>
                <a:t>3</a:t>
              </a:r>
              <a:endParaRPr lang="en-US" altLang="zh-CN">
                <a:solidFill>
                  <a:srgbClr val="FFFFFF"/>
                </a:solidFill>
              </a:endParaRPr>
            </a:p>
          </p:txBody>
        </p:sp>
        <p:sp>
          <p:nvSpPr>
            <p:cNvPr id="23" name="文本框 22"/>
            <p:cNvSpPr txBox="1"/>
            <p:nvPr>
              <p:custDataLst>
                <p:tags r:id="rId9"/>
              </p:custDataLst>
            </p:nvPr>
          </p:nvSpPr>
          <p:spPr>
            <a:xfrm>
              <a:off x="5122823" y="2918048"/>
              <a:ext cx="3880125" cy="507547"/>
            </a:xfrm>
            <a:prstGeom prst="rect">
              <a:avLst/>
            </a:prstGeom>
            <a:noFill/>
          </p:spPr>
          <p:txBody>
            <a:bodyPr wrap="square" rtlCol="0" anchor="ctr" anchorCtr="0">
              <a:noAutofit/>
            </a:bodyPr>
            <a:p>
              <a:pPr>
                <a:lnSpc>
                  <a:spcPct val="110000"/>
                </a:lnSpc>
              </a:pPr>
              <a:br>
                <a:rPr lang="en-US" altLang="zh-CN" sz="2800" smtClean="0">
                  <a:solidFill>
                    <a:sysClr val="windowText" lastClr="000000">
                      <a:lumMod val="65000"/>
                      <a:lumOff val="35000"/>
                    </a:sysClr>
                  </a:solidFill>
                  <a:sym typeface="+mn-ea"/>
                </a:rPr>
              </a:br>
              <a:r>
                <a:rPr lang="en-US" altLang="zh-CN" sz="2800" smtClean="0">
                  <a:solidFill>
                    <a:sysClr val="windowText" lastClr="000000">
                      <a:lumMod val="65000"/>
                      <a:lumOff val="35000"/>
                    </a:sysClr>
                  </a:solidFill>
                  <a:sym typeface="+mn-ea"/>
                </a:rPr>
                <a:t>风险补偿金扩大使用范围</a:t>
              </a:r>
              <a:endParaRPr lang="en-US" altLang="zh-CN" sz="2800" smtClean="0">
                <a:solidFill>
                  <a:sysClr val="windowText" lastClr="000000">
                    <a:lumMod val="65000"/>
                    <a:lumOff val="35000"/>
                  </a:sysClr>
                </a:solidFill>
              </a:endParaRPr>
            </a:p>
            <a:p>
              <a:pPr>
                <a:lnSpc>
                  <a:spcPct val="110000"/>
                </a:lnSpc>
              </a:pPr>
              <a:endParaRPr lang="en-US" altLang="zh-CN" sz="2800" smtClean="0">
                <a:solidFill>
                  <a:sysClr val="windowText" lastClr="000000">
                    <a:lumMod val="65000"/>
                    <a:lumOff val="35000"/>
                  </a:sysClr>
                </a:solidFill>
              </a:endParaRPr>
            </a:p>
          </p:txBody>
        </p:sp>
      </p:grpSp>
      <p:grpSp>
        <p:nvGrpSpPr>
          <p:cNvPr id="36" name="组合 35"/>
          <p:cNvGrpSpPr/>
          <p:nvPr>
            <p:custDataLst>
              <p:tags r:id="rId10"/>
            </p:custDataLst>
          </p:nvPr>
        </p:nvGrpSpPr>
        <p:grpSpPr>
          <a:xfrm>
            <a:off x="5586720" y="4682851"/>
            <a:ext cx="6189645" cy="676106"/>
            <a:chOff x="3185474" y="4855819"/>
            <a:chExt cx="4761602" cy="520118"/>
          </a:xfrm>
        </p:grpSpPr>
        <p:sp>
          <p:nvSpPr>
            <p:cNvPr id="17" name="任意多边形 16"/>
            <p:cNvSpPr/>
            <p:nvPr>
              <p:custDataLst>
                <p:tags r:id="rId11"/>
              </p:custDataLst>
            </p:nvPr>
          </p:nvSpPr>
          <p:spPr>
            <a:xfrm>
              <a:off x="3185474" y="4855819"/>
              <a:ext cx="520118" cy="52011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4472C4"/>
            </a:solidFill>
            <a:ln w="12700" cap="flat" cmpd="sng" algn="ctr">
              <a:noFill/>
              <a:prstDash val="solid"/>
              <a:miter lim="800000"/>
            </a:ln>
            <a:effectLst/>
          </p:spPr>
          <p:txBody>
            <a:bodyPr rtlCol="0" anchor="ctr"/>
            <a:p>
              <a:pPr algn="ctr"/>
              <a:r>
                <a:rPr lang="en-US" altLang="zh-CN">
                  <a:solidFill>
                    <a:srgbClr val="FFFFFF"/>
                  </a:solidFill>
                </a:rPr>
                <a:t>5</a:t>
              </a:r>
              <a:endParaRPr lang="en-US" altLang="zh-CN">
                <a:solidFill>
                  <a:srgbClr val="FFFFFF"/>
                </a:solidFill>
              </a:endParaRPr>
            </a:p>
          </p:txBody>
        </p:sp>
        <p:sp>
          <p:nvSpPr>
            <p:cNvPr id="26" name="文本框 25"/>
            <p:cNvSpPr txBox="1"/>
            <p:nvPr>
              <p:custDataLst>
                <p:tags r:id="rId12"/>
              </p:custDataLst>
            </p:nvPr>
          </p:nvSpPr>
          <p:spPr>
            <a:xfrm>
              <a:off x="3850981" y="4931771"/>
              <a:ext cx="4096095" cy="367954"/>
            </a:xfrm>
            <a:prstGeom prst="rect">
              <a:avLst/>
            </a:prstGeom>
            <a:noFill/>
          </p:spPr>
          <p:txBody>
            <a:bodyPr wrap="square" rtlCol="0" anchor="ctr" anchorCtr="0">
              <a:noAutofit/>
            </a:bodyPr>
            <a:p>
              <a:pPr algn="l">
                <a:lnSpc>
                  <a:spcPct val="110000"/>
                </a:lnSpc>
                <a:buClrTx/>
                <a:buSzTx/>
                <a:buFontTx/>
              </a:pPr>
              <a:r>
                <a:rPr lang="en-US" altLang="zh-CN" sz="2800" smtClean="0">
                  <a:solidFill>
                    <a:sysClr val="windowText" lastClr="000000">
                      <a:lumMod val="65000"/>
                      <a:lumOff val="35000"/>
                    </a:sysClr>
                  </a:solidFill>
                </a:rPr>
                <a:t>工作中发现</a:t>
              </a:r>
              <a:r>
                <a:rPr lang="zh-CN" altLang="en-US" sz="2800" smtClean="0">
                  <a:solidFill>
                    <a:sysClr val="windowText" lastClr="000000">
                      <a:lumMod val="65000"/>
                      <a:lumOff val="35000"/>
                    </a:sysClr>
                  </a:solidFill>
                </a:rPr>
                <a:t>的</a:t>
              </a:r>
              <a:r>
                <a:rPr lang="en-US" altLang="zh-CN" sz="2800" smtClean="0">
                  <a:solidFill>
                    <a:sysClr val="windowText" lastClr="000000">
                      <a:lumMod val="65000"/>
                      <a:lumOff val="35000"/>
                    </a:sysClr>
                  </a:solidFill>
                </a:rPr>
                <a:t>问题</a:t>
              </a:r>
              <a:endParaRPr lang="en-US" altLang="zh-CN" sz="2800" smtClean="0">
                <a:solidFill>
                  <a:sysClr val="windowText" lastClr="000000">
                    <a:lumMod val="65000"/>
                    <a:lumOff val="35000"/>
                  </a:sysClr>
                </a:solidFill>
              </a:endParaRPr>
            </a:p>
          </p:txBody>
        </p:sp>
      </p:grpSp>
      <p:grpSp>
        <p:nvGrpSpPr>
          <p:cNvPr id="37" name="组合 36"/>
          <p:cNvGrpSpPr/>
          <p:nvPr>
            <p:custDataLst>
              <p:tags r:id="rId13"/>
            </p:custDataLst>
          </p:nvPr>
        </p:nvGrpSpPr>
        <p:grpSpPr>
          <a:xfrm>
            <a:off x="405765" y="2271945"/>
            <a:ext cx="5452460" cy="2246413"/>
            <a:chOff x="0" y="2761783"/>
            <a:chExt cx="4194496" cy="1728132"/>
          </a:xfrm>
        </p:grpSpPr>
        <p:sp>
          <p:nvSpPr>
            <p:cNvPr id="9" name="任意多边形 8"/>
            <p:cNvSpPr/>
            <p:nvPr>
              <p:custDataLst>
                <p:tags r:id="rId14"/>
              </p:custDataLst>
            </p:nvPr>
          </p:nvSpPr>
          <p:spPr>
            <a:xfrm>
              <a:off x="0" y="2761783"/>
              <a:ext cx="4194496" cy="1728132"/>
            </a:xfrm>
            <a:custGeom>
              <a:avLst/>
              <a:gdLst>
                <a:gd name="connsiteX0" fmla="*/ 3330430 w 4194496"/>
                <a:gd name="connsiteY0" fmla="*/ 0 h 1728132"/>
                <a:gd name="connsiteX1" fmla="*/ 4194496 w 4194496"/>
                <a:gd name="connsiteY1" fmla="*/ 864066 h 1728132"/>
                <a:gd name="connsiteX2" fmla="*/ 3330430 w 4194496"/>
                <a:gd name="connsiteY2" fmla="*/ 1728132 h 1728132"/>
                <a:gd name="connsiteX3" fmla="*/ 2847323 w 4194496"/>
                <a:gd name="connsiteY3" fmla="*/ 1580563 h 1728132"/>
                <a:gd name="connsiteX4" fmla="*/ 2822827 w 4194496"/>
                <a:gd name="connsiteY4" fmla="*/ 1560352 h 1728132"/>
                <a:gd name="connsiteX5" fmla="*/ 0 w 4194496"/>
                <a:gd name="connsiteY5" fmla="*/ 1560352 h 1728132"/>
                <a:gd name="connsiteX6" fmla="*/ 0 w 4194496"/>
                <a:gd name="connsiteY6" fmla="*/ 167780 h 1728132"/>
                <a:gd name="connsiteX7" fmla="*/ 2822827 w 4194496"/>
                <a:gd name="connsiteY7" fmla="*/ 167780 h 1728132"/>
                <a:gd name="connsiteX8" fmla="*/ 2847323 w 4194496"/>
                <a:gd name="connsiteY8" fmla="*/ 147569 h 1728132"/>
                <a:gd name="connsiteX9" fmla="*/ 3330430 w 4194496"/>
                <a:gd name="connsiteY9" fmla="*/ 0 h 172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94496" h="1728132">
                  <a:moveTo>
                    <a:pt x="3330430" y="0"/>
                  </a:moveTo>
                  <a:cubicBezTo>
                    <a:pt x="3807640" y="0"/>
                    <a:pt x="4194496" y="386856"/>
                    <a:pt x="4194496" y="864066"/>
                  </a:cubicBezTo>
                  <a:cubicBezTo>
                    <a:pt x="4194496" y="1341276"/>
                    <a:pt x="3807640" y="1728132"/>
                    <a:pt x="3330430" y="1728132"/>
                  </a:cubicBezTo>
                  <a:cubicBezTo>
                    <a:pt x="3151476" y="1728132"/>
                    <a:pt x="2985229" y="1673731"/>
                    <a:pt x="2847323" y="1580563"/>
                  </a:cubicBezTo>
                  <a:lnTo>
                    <a:pt x="2822827" y="1560352"/>
                  </a:lnTo>
                  <a:lnTo>
                    <a:pt x="0" y="1560352"/>
                  </a:lnTo>
                  <a:lnTo>
                    <a:pt x="0" y="167780"/>
                  </a:lnTo>
                  <a:lnTo>
                    <a:pt x="2822827" y="167780"/>
                  </a:lnTo>
                  <a:lnTo>
                    <a:pt x="2847323" y="147569"/>
                  </a:lnTo>
                  <a:cubicBezTo>
                    <a:pt x="2985229" y="54402"/>
                    <a:pt x="3151476" y="0"/>
                    <a:pt x="3330430" y="0"/>
                  </a:cubicBezTo>
                  <a:close/>
                </a:path>
              </a:pathLst>
            </a:custGeom>
            <a:solidFill>
              <a:srgbClr val="FFC000"/>
            </a:solidFill>
            <a:ln w="12700" cap="flat" cmpd="sng" algn="ctr">
              <a:noFill/>
              <a:prstDash val="solid"/>
              <a:miter lim="800000"/>
            </a:ln>
            <a:effectLst/>
          </p:spPr>
          <p:txBody>
            <a:bodyPr lIns="360000" rIns="1620000" rtlCol="0" anchor="ctr">
              <a:normAutofit/>
            </a:bodyPr>
            <a:p>
              <a:pPr algn="ctr">
                <a:lnSpc>
                  <a:spcPct val="120000"/>
                </a:lnSpc>
              </a:pPr>
              <a:r>
                <a:rPr lang="zh-CN" altLang="en-US" sz="3600" smtClean="0">
                  <a:solidFill>
                    <a:srgbClr val="FFFFFF"/>
                  </a:solidFill>
                </a:rPr>
                <a:t>目</a:t>
              </a:r>
              <a:r>
                <a:rPr lang="en-US" altLang="zh-CN" sz="3600" smtClean="0">
                  <a:solidFill>
                    <a:srgbClr val="FFFFFF"/>
                  </a:solidFill>
                </a:rPr>
                <a:t>          </a:t>
              </a:r>
              <a:r>
                <a:rPr lang="zh-CN" altLang="en-US" sz="3600" smtClean="0">
                  <a:solidFill>
                    <a:srgbClr val="FFFFFF"/>
                  </a:solidFill>
                </a:rPr>
                <a:t>录</a:t>
              </a:r>
              <a:endParaRPr lang="zh-CN" altLang="en-US" sz="3600" smtClean="0">
                <a:solidFill>
                  <a:srgbClr val="FFFFFF"/>
                </a:solidFill>
              </a:endParaRPr>
            </a:p>
          </p:txBody>
        </p:sp>
        <p:sp>
          <p:nvSpPr>
            <p:cNvPr id="30" name="KSO_Shape"/>
            <p:cNvSpPr>
              <a:spLocks noChangeAspect="1"/>
            </p:cNvSpPr>
            <p:nvPr>
              <p:custDataLst>
                <p:tags r:id="rId15"/>
              </p:custDataLst>
            </p:nvPr>
          </p:nvSpPr>
          <p:spPr bwMode="auto">
            <a:xfrm>
              <a:off x="2997789" y="3168828"/>
              <a:ext cx="797215" cy="918098"/>
            </a:xfrm>
            <a:custGeom>
              <a:avLst/>
              <a:gdLst>
                <a:gd name="T0" fmla="*/ 150989 w 2062163"/>
                <a:gd name="T1" fmla="*/ 1478933 h 2376487"/>
                <a:gd name="T2" fmla="*/ 1168577 w 2062163"/>
                <a:gd name="T3" fmla="*/ 1287826 h 2376487"/>
                <a:gd name="T4" fmla="*/ 1228852 w 2062163"/>
                <a:gd name="T5" fmla="*/ 1363153 h 2376487"/>
                <a:gd name="T6" fmla="*/ 1135680 w 2062163"/>
                <a:gd name="T7" fmla="*/ 1417474 h 2376487"/>
                <a:gd name="T8" fmla="*/ 817537 w 2062163"/>
                <a:gd name="T9" fmla="*/ 1430417 h 2376487"/>
                <a:gd name="T10" fmla="*/ 827512 w 2062163"/>
                <a:gd name="T11" fmla="*/ 1463306 h 2376487"/>
                <a:gd name="T12" fmla="*/ 1039112 w 2062163"/>
                <a:gd name="T13" fmla="*/ 1509987 h 2376487"/>
                <a:gd name="T14" fmla="*/ 1278091 w 2062163"/>
                <a:gd name="T15" fmla="*/ 1471582 h 2376487"/>
                <a:gd name="T16" fmla="*/ 1469741 w 2062163"/>
                <a:gd name="T17" fmla="*/ 1323474 h 2376487"/>
                <a:gd name="T18" fmla="*/ 1572039 w 2062163"/>
                <a:gd name="T19" fmla="*/ 1272548 h 2376487"/>
                <a:gd name="T20" fmla="*/ 1629556 w 2062163"/>
                <a:gd name="T21" fmla="*/ 1330476 h 2376487"/>
                <a:gd name="T22" fmla="*/ 1355346 w 2062163"/>
                <a:gd name="T23" fmla="*/ 1573220 h 2376487"/>
                <a:gd name="T24" fmla="*/ 1023619 w 2062163"/>
                <a:gd name="T25" fmla="*/ 1680376 h 2376487"/>
                <a:gd name="T26" fmla="*/ 621218 w 2062163"/>
                <a:gd name="T27" fmla="*/ 1689499 h 2376487"/>
                <a:gd name="T28" fmla="*/ 505124 w 2062163"/>
                <a:gd name="T29" fmla="*/ 1289098 h 2376487"/>
                <a:gd name="T30" fmla="*/ 1051184 w 2062163"/>
                <a:gd name="T31" fmla="*/ 851969 h 2376487"/>
                <a:gd name="T32" fmla="*/ 1111697 w 2062163"/>
                <a:gd name="T33" fmla="*/ 916233 h 2376487"/>
                <a:gd name="T34" fmla="*/ 1045390 w 2062163"/>
                <a:gd name="T35" fmla="*/ 983678 h 2376487"/>
                <a:gd name="T36" fmla="*/ 865078 w 2062163"/>
                <a:gd name="T37" fmla="*/ 688023 h 2376487"/>
                <a:gd name="T38" fmla="*/ 875054 w 2062163"/>
                <a:gd name="T39" fmla="*/ 608913 h 2376487"/>
                <a:gd name="T40" fmla="*/ 939210 w 2062163"/>
                <a:gd name="T41" fmla="*/ 483409 h 2376487"/>
                <a:gd name="T42" fmla="*/ 820879 w 2062163"/>
                <a:gd name="T43" fmla="*/ 576988 h 2376487"/>
                <a:gd name="T44" fmla="*/ 779453 w 2062163"/>
                <a:gd name="T45" fmla="*/ 670143 h 2376487"/>
                <a:gd name="T46" fmla="*/ 827252 w 2062163"/>
                <a:gd name="T47" fmla="*/ 755871 h 2376487"/>
                <a:gd name="T48" fmla="*/ 849134 w 2062163"/>
                <a:gd name="T49" fmla="*/ 938573 h 2376487"/>
                <a:gd name="T50" fmla="*/ 793261 w 2062163"/>
                <a:gd name="T51" fmla="*/ 928176 h 2376487"/>
                <a:gd name="T52" fmla="*/ 792624 w 2062163"/>
                <a:gd name="T53" fmla="*/ 987167 h 2376487"/>
                <a:gd name="T54" fmla="*/ 938148 w 2062163"/>
                <a:gd name="T55" fmla="*/ 1082868 h 2376487"/>
                <a:gd name="T56" fmla="*/ 1025250 w 2062163"/>
                <a:gd name="T57" fmla="*/ 1045097 h 2376487"/>
                <a:gd name="T58" fmla="*/ 1166951 w 2062163"/>
                <a:gd name="T59" fmla="*/ 986742 h 2376487"/>
                <a:gd name="T60" fmla="*/ 1195418 w 2062163"/>
                <a:gd name="T61" fmla="*/ 892527 h 2376487"/>
                <a:gd name="T62" fmla="*/ 1118513 w 2062163"/>
                <a:gd name="T63" fmla="*/ 804464 h 2376487"/>
                <a:gd name="T64" fmla="*/ 1101517 w 2062163"/>
                <a:gd name="T65" fmla="*/ 633221 h 2376487"/>
                <a:gd name="T66" fmla="*/ 1154204 w 2062163"/>
                <a:gd name="T67" fmla="*/ 640435 h 2376487"/>
                <a:gd name="T68" fmla="*/ 1149318 w 2062163"/>
                <a:gd name="T69" fmla="*/ 577413 h 2376487"/>
                <a:gd name="T70" fmla="*/ 1013353 w 2062163"/>
                <a:gd name="T71" fmla="*/ 481287 h 2376487"/>
                <a:gd name="T72" fmla="*/ 1226009 w 2062163"/>
                <a:gd name="T73" fmla="*/ 439271 h 2376487"/>
                <a:gd name="T74" fmla="*/ 1459061 w 2062163"/>
                <a:gd name="T75" fmla="*/ 677995 h 2376487"/>
                <a:gd name="T76" fmla="*/ 1529167 w 2062163"/>
                <a:gd name="T77" fmla="*/ 930722 h 2376487"/>
                <a:gd name="T78" fmla="*/ 1455025 w 2062163"/>
                <a:gd name="T79" fmla="*/ 1113637 h 2376487"/>
                <a:gd name="T80" fmla="*/ 1266162 w 2062163"/>
                <a:gd name="T81" fmla="*/ 1197031 h 2376487"/>
                <a:gd name="T82" fmla="*/ 840849 w 2062163"/>
                <a:gd name="T83" fmla="*/ 1212734 h 2376487"/>
                <a:gd name="T84" fmla="*/ 582942 w 2062163"/>
                <a:gd name="T85" fmla="*/ 1159684 h 2376487"/>
                <a:gd name="T86" fmla="*/ 456962 w 2062163"/>
                <a:gd name="T87" fmla="*/ 1023878 h 2376487"/>
                <a:gd name="T88" fmla="*/ 463548 w 2062163"/>
                <a:gd name="T89" fmla="*/ 775393 h 2376487"/>
                <a:gd name="T90" fmla="*/ 597175 w 2062163"/>
                <a:gd name="T91" fmla="*/ 572108 h 2376487"/>
                <a:gd name="T92" fmla="*/ 1145019 w 2062163"/>
                <a:gd name="T93" fmla="*/ 281232 h 2376487"/>
                <a:gd name="T94" fmla="*/ 1176218 w 2062163"/>
                <a:gd name="T95" fmla="*/ 327468 h 2376487"/>
                <a:gd name="T96" fmla="*/ 795039 w 2062163"/>
                <a:gd name="T97" fmla="*/ 332346 h 2376487"/>
                <a:gd name="T98" fmla="*/ 815627 w 2062163"/>
                <a:gd name="T99" fmla="*/ 281869 h 2376487"/>
                <a:gd name="T100" fmla="*/ 1092244 w 2062163"/>
                <a:gd name="T101" fmla="*/ 17194 h 2376487"/>
                <a:gd name="T102" fmla="*/ 1055155 w 2062163"/>
                <a:gd name="T103" fmla="*/ 142649 h 2376487"/>
                <a:gd name="T104" fmla="*/ 1124882 w 2062163"/>
                <a:gd name="T105" fmla="*/ 83424 h 2376487"/>
                <a:gd name="T106" fmla="*/ 1209022 w 2062163"/>
                <a:gd name="T107" fmla="*/ 42667 h 2376487"/>
                <a:gd name="T108" fmla="*/ 1293162 w 2062163"/>
                <a:gd name="T109" fmla="*/ 88943 h 2376487"/>
                <a:gd name="T110" fmla="*/ 1192067 w 2062163"/>
                <a:gd name="T111" fmla="*/ 192533 h 2376487"/>
                <a:gd name="T112" fmla="*/ 777092 w 2062163"/>
                <a:gd name="T113" fmla="*/ 183618 h 2376487"/>
                <a:gd name="T114" fmla="*/ 691680 w 2062163"/>
                <a:gd name="T115" fmla="*/ 99133 h 2376487"/>
                <a:gd name="T116" fmla="*/ 755474 w 2062163"/>
                <a:gd name="T117" fmla="*/ 40544 h 2376487"/>
                <a:gd name="T118" fmla="*/ 840461 w 2062163"/>
                <a:gd name="T119" fmla="*/ 66018 h 2376487"/>
                <a:gd name="T120" fmla="*/ 920150 w 2062163"/>
                <a:gd name="T121" fmla="*/ 146045 h 2376487"/>
                <a:gd name="T122" fmla="*/ 880730 w 2062163"/>
                <a:gd name="T123" fmla="*/ 18892 h 237648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62163" h="2376487">
                  <a:moveTo>
                    <a:pt x="217045" y="1824037"/>
                  </a:moveTo>
                  <a:lnTo>
                    <a:pt x="644525" y="2192867"/>
                  </a:lnTo>
                  <a:lnTo>
                    <a:pt x="622847" y="2208765"/>
                  </a:lnTo>
                  <a:lnTo>
                    <a:pt x="600905" y="2224663"/>
                  </a:lnTo>
                  <a:lnTo>
                    <a:pt x="557813" y="2256723"/>
                  </a:lnTo>
                  <a:lnTo>
                    <a:pt x="517365" y="2287724"/>
                  </a:lnTo>
                  <a:lnTo>
                    <a:pt x="480354" y="2315810"/>
                  </a:lnTo>
                  <a:lnTo>
                    <a:pt x="449423" y="2340452"/>
                  </a:lnTo>
                  <a:lnTo>
                    <a:pt x="424837" y="2359530"/>
                  </a:lnTo>
                  <a:lnTo>
                    <a:pt x="403687" y="2376487"/>
                  </a:lnTo>
                  <a:lnTo>
                    <a:pt x="0" y="1995734"/>
                  </a:lnTo>
                  <a:lnTo>
                    <a:pt x="2908" y="1993084"/>
                  </a:lnTo>
                  <a:lnTo>
                    <a:pt x="11632" y="1985400"/>
                  </a:lnTo>
                  <a:lnTo>
                    <a:pt x="26701" y="1972152"/>
                  </a:lnTo>
                  <a:lnTo>
                    <a:pt x="49172" y="1953605"/>
                  </a:lnTo>
                  <a:lnTo>
                    <a:pt x="78517" y="1929493"/>
                  </a:lnTo>
                  <a:lnTo>
                    <a:pt x="96229" y="1915450"/>
                  </a:lnTo>
                  <a:lnTo>
                    <a:pt x="116321" y="1899817"/>
                  </a:lnTo>
                  <a:lnTo>
                    <a:pt x="138263" y="1883124"/>
                  </a:lnTo>
                  <a:lnTo>
                    <a:pt x="162321" y="1864842"/>
                  </a:lnTo>
                  <a:lnTo>
                    <a:pt x="188229" y="1844969"/>
                  </a:lnTo>
                  <a:lnTo>
                    <a:pt x="217045" y="1824037"/>
                  </a:lnTo>
                  <a:close/>
                  <a:moveTo>
                    <a:pt x="811213" y="1579562"/>
                  </a:moveTo>
                  <a:lnTo>
                    <a:pt x="839259" y="1579827"/>
                  </a:lnTo>
                  <a:lnTo>
                    <a:pt x="867834" y="1580356"/>
                  </a:lnTo>
                  <a:lnTo>
                    <a:pt x="897202" y="1581680"/>
                  </a:lnTo>
                  <a:lnTo>
                    <a:pt x="926307" y="1583003"/>
                  </a:lnTo>
                  <a:lnTo>
                    <a:pt x="955146" y="1584327"/>
                  </a:lnTo>
                  <a:lnTo>
                    <a:pt x="1011767" y="1587503"/>
                  </a:lnTo>
                  <a:lnTo>
                    <a:pt x="1063625" y="1590150"/>
                  </a:lnTo>
                  <a:lnTo>
                    <a:pt x="1086909" y="1591474"/>
                  </a:lnTo>
                  <a:lnTo>
                    <a:pt x="1108605" y="1592003"/>
                  </a:lnTo>
                  <a:lnTo>
                    <a:pt x="1161786" y="1593327"/>
                  </a:lnTo>
                  <a:lnTo>
                    <a:pt x="1209940" y="1594650"/>
                  </a:lnTo>
                  <a:lnTo>
                    <a:pt x="1253861" y="1596239"/>
                  </a:lnTo>
                  <a:lnTo>
                    <a:pt x="1293019" y="1597562"/>
                  </a:lnTo>
                  <a:lnTo>
                    <a:pt x="1328473" y="1598886"/>
                  </a:lnTo>
                  <a:lnTo>
                    <a:pt x="1360223" y="1600474"/>
                  </a:lnTo>
                  <a:lnTo>
                    <a:pt x="1388534" y="1602062"/>
                  </a:lnTo>
                  <a:lnTo>
                    <a:pt x="1414198" y="1603386"/>
                  </a:lnTo>
                  <a:lnTo>
                    <a:pt x="1436688" y="1605239"/>
                  </a:lnTo>
                  <a:lnTo>
                    <a:pt x="1456796" y="1606562"/>
                  </a:lnTo>
                  <a:lnTo>
                    <a:pt x="1475053" y="1608150"/>
                  </a:lnTo>
                  <a:lnTo>
                    <a:pt x="1491457" y="1609739"/>
                  </a:lnTo>
                  <a:lnTo>
                    <a:pt x="1519503" y="1612650"/>
                  </a:lnTo>
                  <a:lnTo>
                    <a:pt x="1544373" y="1615827"/>
                  </a:lnTo>
                  <a:lnTo>
                    <a:pt x="1544903" y="1617415"/>
                  </a:lnTo>
                  <a:lnTo>
                    <a:pt x="1546226" y="1622180"/>
                  </a:lnTo>
                  <a:lnTo>
                    <a:pt x="1547019" y="1625621"/>
                  </a:lnTo>
                  <a:lnTo>
                    <a:pt x="1547548" y="1629592"/>
                  </a:lnTo>
                  <a:lnTo>
                    <a:pt x="1548078" y="1634356"/>
                  </a:lnTo>
                  <a:lnTo>
                    <a:pt x="1548607" y="1639386"/>
                  </a:lnTo>
                  <a:lnTo>
                    <a:pt x="1548607" y="1644945"/>
                  </a:lnTo>
                  <a:lnTo>
                    <a:pt x="1548342" y="1651298"/>
                  </a:lnTo>
                  <a:lnTo>
                    <a:pt x="1547813" y="1657386"/>
                  </a:lnTo>
                  <a:lnTo>
                    <a:pt x="1546755" y="1664268"/>
                  </a:lnTo>
                  <a:lnTo>
                    <a:pt x="1545167" y="1671150"/>
                  </a:lnTo>
                  <a:lnTo>
                    <a:pt x="1543051" y="1678298"/>
                  </a:lnTo>
                  <a:lnTo>
                    <a:pt x="1539876" y="1685445"/>
                  </a:lnTo>
                  <a:lnTo>
                    <a:pt x="1538288" y="1689150"/>
                  </a:lnTo>
                  <a:lnTo>
                    <a:pt x="1536436" y="1693121"/>
                  </a:lnTo>
                  <a:lnTo>
                    <a:pt x="1534319" y="1696827"/>
                  </a:lnTo>
                  <a:lnTo>
                    <a:pt x="1531938" y="1700533"/>
                  </a:lnTo>
                  <a:lnTo>
                    <a:pt x="1529292" y="1703974"/>
                  </a:lnTo>
                  <a:lnTo>
                    <a:pt x="1526382" y="1707945"/>
                  </a:lnTo>
                  <a:lnTo>
                    <a:pt x="1523471" y="1711650"/>
                  </a:lnTo>
                  <a:lnTo>
                    <a:pt x="1520032" y="1715356"/>
                  </a:lnTo>
                  <a:lnTo>
                    <a:pt x="1516328" y="1719062"/>
                  </a:lnTo>
                  <a:lnTo>
                    <a:pt x="1512623" y="1722503"/>
                  </a:lnTo>
                  <a:lnTo>
                    <a:pt x="1508390" y="1725945"/>
                  </a:lnTo>
                  <a:lnTo>
                    <a:pt x="1503892" y="1729650"/>
                  </a:lnTo>
                  <a:lnTo>
                    <a:pt x="1499130" y="1733092"/>
                  </a:lnTo>
                  <a:lnTo>
                    <a:pt x="1494103" y="1736533"/>
                  </a:lnTo>
                  <a:lnTo>
                    <a:pt x="1488811" y="1739974"/>
                  </a:lnTo>
                  <a:lnTo>
                    <a:pt x="1483255" y="1743150"/>
                  </a:lnTo>
                  <a:lnTo>
                    <a:pt x="1477169" y="1746592"/>
                  </a:lnTo>
                  <a:lnTo>
                    <a:pt x="1470819" y="1749503"/>
                  </a:lnTo>
                  <a:lnTo>
                    <a:pt x="1464205" y="1752415"/>
                  </a:lnTo>
                  <a:lnTo>
                    <a:pt x="1457061" y="1755592"/>
                  </a:lnTo>
                  <a:lnTo>
                    <a:pt x="1449653" y="1758239"/>
                  </a:lnTo>
                  <a:lnTo>
                    <a:pt x="1441715" y="1760886"/>
                  </a:lnTo>
                  <a:lnTo>
                    <a:pt x="1433513" y="1763533"/>
                  </a:lnTo>
                  <a:lnTo>
                    <a:pt x="1424782" y="1765915"/>
                  </a:lnTo>
                  <a:lnTo>
                    <a:pt x="1415786" y="1768298"/>
                  </a:lnTo>
                  <a:lnTo>
                    <a:pt x="1406261" y="1770415"/>
                  </a:lnTo>
                  <a:lnTo>
                    <a:pt x="1396471" y="1772533"/>
                  </a:lnTo>
                  <a:lnTo>
                    <a:pt x="1386153" y="1774386"/>
                  </a:lnTo>
                  <a:lnTo>
                    <a:pt x="1375305" y="1775974"/>
                  </a:lnTo>
                  <a:lnTo>
                    <a:pt x="1364192" y="1777562"/>
                  </a:lnTo>
                  <a:lnTo>
                    <a:pt x="1352286" y="1779150"/>
                  </a:lnTo>
                  <a:lnTo>
                    <a:pt x="1340380" y="1780209"/>
                  </a:lnTo>
                  <a:lnTo>
                    <a:pt x="1327680" y="1781268"/>
                  </a:lnTo>
                  <a:lnTo>
                    <a:pt x="1314715" y="1782062"/>
                  </a:lnTo>
                  <a:lnTo>
                    <a:pt x="1288257" y="1783650"/>
                  </a:lnTo>
                  <a:lnTo>
                    <a:pt x="1263386" y="1784445"/>
                  </a:lnTo>
                  <a:lnTo>
                    <a:pt x="1239044" y="1785239"/>
                  </a:lnTo>
                  <a:lnTo>
                    <a:pt x="1216555" y="1785768"/>
                  </a:lnTo>
                  <a:lnTo>
                    <a:pt x="1194594" y="1786033"/>
                  </a:lnTo>
                  <a:lnTo>
                    <a:pt x="1173957" y="1786298"/>
                  </a:lnTo>
                  <a:lnTo>
                    <a:pt x="1135857" y="1786033"/>
                  </a:lnTo>
                  <a:lnTo>
                    <a:pt x="1102255" y="1785768"/>
                  </a:lnTo>
                  <a:lnTo>
                    <a:pt x="1072886" y="1784974"/>
                  </a:lnTo>
                  <a:lnTo>
                    <a:pt x="1048280" y="1784445"/>
                  </a:lnTo>
                  <a:lnTo>
                    <a:pt x="1027642" y="1784445"/>
                  </a:lnTo>
                  <a:lnTo>
                    <a:pt x="1019175" y="1784445"/>
                  </a:lnTo>
                  <a:lnTo>
                    <a:pt x="1012032" y="1784709"/>
                  </a:lnTo>
                  <a:lnTo>
                    <a:pt x="1005417" y="1784974"/>
                  </a:lnTo>
                  <a:lnTo>
                    <a:pt x="1000390" y="1785768"/>
                  </a:lnTo>
                  <a:lnTo>
                    <a:pt x="996421" y="1786562"/>
                  </a:lnTo>
                  <a:lnTo>
                    <a:pt x="994834" y="1787356"/>
                  </a:lnTo>
                  <a:lnTo>
                    <a:pt x="993511" y="1787886"/>
                  </a:lnTo>
                  <a:lnTo>
                    <a:pt x="992717" y="1788680"/>
                  </a:lnTo>
                  <a:lnTo>
                    <a:pt x="991659" y="1789474"/>
                  </a:lnTo>
                  <a:lnTo>
                    <a:pt x="991130" y="1790268"/>
                  </a:lnTo>
                  <a:lnTo>
                    <a:pt x="991130" y="1791327"/>
                  </a:lnTo>
                  <a:lnTo>
                    <a:pt x="991130" y="1792386"/>
                  </a:lnTo>
                  <a:lnTo>
                    <a:pt x="991394" y="1793709"/>
                  </a:lnTo>
                  <a:lnTo>
                    <a:pt x="991923" y="1794768"/>
                  </a:lnTo>
                  <a:lnTo>
                    <a:pt x="993246" y="1796092"/>
                  </a:lnTo>
                  <a:lnTo>
                    <a:pt x="995627" y="1799268"/>
                  </a:lnTo>
                  <a:lnTo>
                    <a:pt x="999596" y="1802709"/>
                  </a:lnTo>
                  <a:lnTo>
                    <a:pt x="1004623" y="1806945"/>
                  </a:lnTo>
                  <a:lnTo>
                    <a:pt x="1010444" y="1811445"/>
                  </a:lnTo>
                  <a:lnTo>
                    <a:pt x="1017853" y="1816474"/>
                  </a:lnTo>
                  <a:lnTo>
                    <a:pt x="1026319" y="1822033"/>
                  </a:lnTo>
                  <a:lnTo>
                    <a:pt x="1031611" y="1825474"/>
                  </a:lnTo>
                  <a:lnTo>
                    <a:pt x="1037961" y="1829180"/>
                  </a:lnTo>
                  <a:lnTo>
                    <a:pt x="1045105" y="1832356"/>
                  </a:lnTo>
                  <a:lnTo>
                    <a:pt x="1053042" y="1836062"/>
                  </a:lnTo>
                  <a:lnTo>
                    <a:pt x="1061773" y="1839768"/>
                  </a:lnTo>
                  <a:lnTo>
                    <a:pt x="1071034" y="1843209"/>
                  </a:lnTo>
                  <a:lnTo>
                    <a:pt x="1081088" y="1846915"/>
                  </a:lnTo>
                  <a:lnTo>
                    <a:pt x="1091671" y="1850092"/>
                  </a:lnTo>
                  <a:lnTo>
                    <a:pt x="1103048" y="1853533"/>
                  </a:lnTo>
                  <a:lnTo>
                    <a:pt x="1114955" y="1856974"/>
                  </a:lnTo>
                  <a:lnTo>
                    <a:pt x="1127390" y="1859886"/>
                  </a:lnTo>
                  <a:lnTo>
                    <a:pt x="1140619" y="1863062"/>
                  </a:lnTo>
                  <a:lnTo>
                    <a:pt x="1154113" y="1866239"/>
                  </a:lnTo>
                  <a:lnTo>
                    <a:pt x="1168136" y="1868886"/>
                  </a:lnTo>
                  <a:lnTo>
                    <a:pt x="1182688" y="1871533"/>
                  </a:lnTo>
                  <a:lnTo>
                    <a:pt x="1197505" y="1873650"/>
                  </a:lnTo>
                  <a:lnTo>
                    <a:pt x="1213115" y="1876033"/>
                  </a:lnTo>
                  <a:lnTo>
                    <a:pt x="1228725" y="1877886"/>
                  </a:lnTo>
                  <a:lnTo>
                    <a:pt x="1245130" y="1880003"/>
                  </a:lnTo>
                  <a:lnTo>
                    <a:pt x="1261269" y="1881327"/>
                  </a:lnTo>
                  <a:lnTo>
                    <a:pt x="1278203" y="1882386"/>
                  </a:lnTo>
                  <a:lnTo>
                    <a:pt x="1295400" y="1883709"/>
                  </a:lnTo>
                  <a:lnTo>
                    <a:pt x="1312863" y="1884239"/>
                  </a:lnTo>
                  <a:lnTo>
                    <a:pt x="1330061" y="1884503"/>
                  </a:lnTo>
                  <a:lnTo>
                    <a:pt x="1348053" y="1884503"/>
                  </a:lnTo>
                  <a:lnTo>
                    <a:pt x="1366044" y="1883974"/>
                  </a:lnTo>
                  <a:lnTo>
                    <a:pt x="1384036" y="1883445"/>
                  </a:lnTo>
                  <a:lnTo>
                    <a:pt x="1402557" y="1881856"/>
                  </a:lnTo>
                  <a:lnTo>
                    <a:pt x="1420813" y="1880533"/>
                  </a:lnTo>
                  <a:lnTo>
                    <a:pt x="1439334" y="1878150"/>
                  </a:lnTo>
                  <a:lnTo>
                    <a:pt x="1457855" y="1876033"/>
                  </a:lnTo>
                  <a:lnTo>
                    <a:pt x="1476376" y="1872856"/>
                  </a:lnTo>
                  <a:lnTo>
                    <a:pt x="1488017" y="1871003"/>
                  </a:lnTo>
                  <a:lnTo>
                    <a:pt x="1499130" y="1868356"/>
                  </a:lnTo>
                  <a:lnTo>
                    <a:pt x="1510507" y="1865974"/>
                  </a:lnTo>
                  <a:lnTo>
                    <a:pt x="1521090" y="1862798"/>
                  </a:lnTo>
                  <a:lnTo>
                    <a:pt x="1532203" y="1859621"/>
                  </a:lnTo>
                  <a:lnTo>
                    <a:pt x="1542786" y="1856445"/>
                  </a:lnTo>
                  <a:lnTo>
                    <a:pt x="1553105" y="1852739"/>
                  </a:lnTo>
                  <a:lnTo>
                    <a:pt x="1563159" y="1848768"/>
                  </a:lnTo>
                  <a:lnTo>
                    <a:pt x="1573478" y="1844798"/>
                  </a:lnTo>
                  <a:lnTo>
                    <a:pt x="1583532" y="1840298"/>
                  </a:lnTo>
                  <a:lnTo>
                    <a:pt x="1593321" y="1835798"/>
                  </a:lnTo>
                  <a:lnTo>
                    <a:pt x="1603111" y="1831033"/>
                  </a:lnTo>
                  <a:lnTo>
                    <a:pt x="1612901" y="1826003"/>
                  </a:lnTo>
                  <a:lnTo>
                    <a:pt x="1622426" y="1820709"/>
                  </a:lnTo>
                  <a:lnTo>
                    <a:pt x="1631951" y="1815415"/>
                  </a:lnTo>
                  <a:lnTo>
                    <a:pt x="1641211" y="1809592"/>
                  </a:lnTo>
                  <a:lnTo>
                    <a:pt x="1651001" y="1803768"/>
                  </a:lnTo>
                  <a:lnTo>
                    <a:pt x="1660261" y="1797945"/>
                  </a:lnTo>
                  <a:lnTo>
                    <a:pt x="1669521" y="1791856"/>
                  </a:lnTo>
                  <a:lnTo>
                    <a:pt x="1678782" y="1785239"/>
                  </a:lnTo>
                  <a:lnTo>
                    <a:pt x="1697038" y="1771739"/>
                  </a:lnTo>
                  <a:lnTo>
                    <a:pt x="1715294" y="1757709"/>
                  </a:lnTo>
                  <a:lnTo>
                    <a:pt x="1733815" y="1742886"/>
                  </a:lnTo>
                  <a:lnTo>
                    <a:pt x="1752336" y="1727533"/>
                  </a:lnTo>
                  <a:lnTo>
                    <a:pt x="1771121" y="1711650"/>
                  </a:lnTo>
                  <a:lnTo>
                    <a:pt x="1789907" y="1694974"/>
                  </a:lnTo>
                  <a:lnTo>
                    <a:pt x="1797315" y="1686768"/>
                  </a:lnTo>
                  <a:lnTo>
                    <a:pt x="1804194" y="1678827"/>
                  </a:lnTo>
                  <a:lnTo>
                    <a:pt x="1811603" y="1671150"/>
                  </a:lnTo>
                  <a:lnTo>
                    <a:pt x="1818482" y="1664268"/>
                  </a:lnTo>
                  <a:lnTo>
                    <a:pt x="1825626" y="1657386"/>
                  </a:lnTo>
                  <a:lnTo>
                    <a:pt x="1832240" y="1651033"/>
                  </a:lnTo>
                  <a:lnTo>
                    <a:pt x="1839384" y="1644945"/>
                  </a:lnTo>
                  <a:lnTo>
                    <a:pt x="1845999" y="1639121"/>
                  </a:lnTo>
                  <a:lnTo>
                    <a:pt x="1852878" y="1634092"/>
                  </a:lnTo>
                  <a:lnTo>
                    <a:pt x="1859228" y="1629062"/>
                  </a:lnTo>
                  <a:lnTo>
                    <a:pt x="1866107" y="1624298"/>
                  </a:lnTo>
                  <a:lnTo>
                    <a:pt x="1872457" y="1620062"/>
                  </a:lnTo>
                  <a:lnTo>
                    <a:pt x="1878807" y="1616092"/>
                  </a:lnTo>
                  <a:lnTo>
                    <a:pt x="1885157" y="1612121"/>
                  </a:lnTo>
                  <a:lnTo>
                    <a:pt x="1891507" y="1608680"/>
                  </a:lnTo>
                  <a:lnTo>
                    <a:pt x="1897857" y="1605768"/>
                  </a:lnTo>
                  <a:lnTo>
                    <a:pt x="1903678" y="1602856"/>
                  </a:lnTo>
                  <a:lnTo>
                    <a:pt x="1909763" y="1600474"/>
                  </a:lnTo>
                  <a:lnTo>
                    <a:pt x="1915849" y="1598092"/>
                  </a:lnTo>
                  <a:lnTo>
                    <a:pt x="1921669" y="1595974"/>
                  </a:lnTo>
                  <a:lnTo>
                    <a:pt x="1927226" y="1594121"/>
                  </a:lnTo>
                  <a:lnTo>
                    <a:pt x="1932782" y="1592533"/>
                  </a:lnTo>
                  <a:lnTo>
                    <a:pt x="1938338" y="1591209"/>
                  </a:lnTo>
                  <a:lnTo>
                    <a:pt x="1943894" y="1589886"/>
                  </a:lnTo>
                  <a:lnTo>
                    <a:pt x="1949451" y="1588827"/>
                  </a:lnTo>
                  <a:lnTo>
                    <a:pt x="1954478" y="1588298"/>
                  </a:lnTo>
                  <a:lnTo>
                    <a:pt x="1959769" y="1587503"/>
                  </a:lnTo>
                  <a:lnTo>
                    <a:pt x="1964796" y="1587239"/>
                  </a:lnTo>
                  <a:lnTo>
                    <a:pt x="1974586" y="1586974"/>
                  </a:lnTo>
                  <a:lnTo>
                    <a:pt x="1983846" y="1587239"/>
                  </a:lnTo>
                  <a:lnTo>
                    <a:pt x="1992842" y="1588033"/>
                  </a:lnTo>
                  <a:lnTo>
                    <a:pt x="2001309" y="1589092"/>
                  </a:lnTo>
                  <a:lnTo>
                    <a:pt x="2009247" y="1590945"/>
                  </a:lnTo>
                  <a:lnTo>
                    <a:pt x="2016919" y="1593062"/>
                  </a:lnTo>
                  <a:lnTo>
                    <a:pt x="2023534" y="1595445"/>
                  </a:lnTo>
                  <a:lnTo>
                    <a:pt x="2030149" y="1597562"/>
                  </a:lnTo>
                  <a:lnTo>
                    <a:pt x="2035969" y="1600209"/>
                  </a:lnTo>
                  <a:lnTo>
                    <a:pt x="2041261" y="1602592"/>
                  </a:lnTo>
                  <a:lnTo>
                    <a:pt x="2046024" y="1605239"/>
                  </a:lnTo>
                  <a:lnTo>
                    <a:pt x="2050257" y="1607621"/>
                  </a:lnTo>
                  <a:lnTo>
                    <a:pt x="2056607" y="1611856"/>
                  </a:lnTo>
                  <a:lnTo>
                    <a:pt x="2060576" y="1615033"/>
                  </a:lnTo>
                  <a:lnTo>
                    <a:pt x="2062163" y="1616092"/>
                  </a:lnTo>
                  <a:lnTo>
                    <a:pt x="2060311" y="1619003"/>
                  </a:lnTo>
                  <a:lnTo>
                    <a:pt x="2054755" y="1627739"/>
                  </a:lnTo>
                  <a:lnTo>
                    <a:pt x="2044965" y="1641239"/>
                  </a:lnTo>
                  <a:lnTo>
                    <a:pt x="2038615" y="1649709"/>
                  </a:lnTo>
                  <a:lnTo>
                    <a:pt x="2031472" y="1659768"/>
                  </a:lnTo>
                  <a:lnTo>
                    <a:pt x="2022740" y="1670356"/>
                  </a:lnTo>
                  <a:lnTo>
                    <a:pt x="2013215" y="1682268"/>
                  </a:lnTo>
                  <a:lnTo>
                    <a:pt x="2002632" y="1694709"/>
                  </a:lnTo>
                  <a:lnTo>
                    <a:pt x="1990726" y="1708474"/>
                  </a:lnTo>
                  <a:lnTo>
                    <a:pt x="1977496" y="1723298"/>
                  </a:lnTo>
                  <a:lnTo>
                    <a:pt x="1963209" y="1738386"/>
                  </a:lnTo>
                  <a:lnTo>
                    <a:pt x="1947863" y="1754268"/>
                  </a:lnTo>
                  <a:lnTo>
                    <a:pt x="1931194" y="1770945"/>
                  </a:lnTo>
                  <a:lnTo>
                    <a:pt x="1912938" y="1788415"/>
                  </a:lnTo>
                  <a:lnTo>
                    <a:pt x="1893888" y="1806150"/>
                  </a:lnTo>
                  <a:lnTo>
                    <a:pt x="1872986" y="1824680"/>
                  </a:lnTo>
                  <a:lnTo>
                    <a:pt x="1851026" y="1843474"/>
                  </a:lnTo>
                  <a:lnTo>
                    <a:pt x="1827742" y="1862533"/>
                  </a:lnTo>
                  <a:lnTo>
                    <a:pt x="1803136" y="1881856"/>
                  </a:lnTo>
                  <a:lnTo>
                    <a:pt x="1776678" y="1901974"/>
                  </a:lnTo>
                  <a:lnTo>
                    <a:pt x="1763184" y="1912033"/>
                  </a:lnTo>
                  <a:lnTo>
                    <a:pt x="1749161" y="1921827"/>
                  </a:lnTo>
                  <a:lnTo>
                    <a:pt x="1734874" y="1931886"/>
                  </a:lnTo>
                  <a:lnTo>
                    <a:pt x="1720321" y="1941945"/>
                  </a:lnTo>
                  <a:lnTo>
                    <a:pt x="1704976" y="1952268"/>
                  </a:lnTo>
                  <a:lnTo>
                    <a:pt x="1689630" y="1962592"/>
                  </a:lnTo>
                  <a:lnTo>
                    <a:pt x="1673755" y="1972650"/>
                  </a:lnTo>
                  <a:lnTo>
                    <a:pt x="1657615" y="1982709"/>
                  </a:lnTo>
                  <a:lnTo>
                    <a:pt x="1640946" y="1993033"/>
                  </a:lnTo>
                  <a:lnTo>
                    <a:pt x="1624013" y="2003356"/>
                  </a:lnTo>
                  <a:lnTo>
                    <a:pt x="1606551" y="2013415"/>
                  </a:lnTo>
                  <a:lnTo>
                    <a:pt x="1588823" y="2023474"/>
                  </a:lnTo>
                  <a:lnTo>
                    <a:pt x="1570567" y="2033533"/>
                  </a:lnTo>
                  <a:lnTo>
                    <a:pt x="1552046" y="2043856"/>
                  </a:lnTo>
                  <a:lnTo>
                    <a:pt x="1533261" y="2053915"/>
                  </a:lnTo>
                  <a:lnTo>
                    <a:pt x="1513946" y="2063709"/>
                  </a:lnTo>
                  <a:lnTo>
                    <a:pt x="1493838" y="2073768"/>
                  </a:lnTo>
                  <a:lnTo>
                    <a:pt x="1473730" y="2083562"/>
                  </a:lnTo>
                  <a:lnTo>
                    <a:pt x="1453092" y="2086209"/>
                  </a:lnTo>
                  <a:lnTo>
                    <a:pt x="1432190" y="2088327"/>
                  </a:lnTo>
                  <a:lnTo>
                    <a:pt x="1410759" y="2090445"/>
                  </a:lnTo>
                  <a:lnTo>
                    <a:pt x="1388798" y="2092033"/>
                  </a:lnTo>
                  <a:lnTo>
                    <a:pt x="1366573" y="2093621"/>
                  </a:lnTo>
                  <a:lnTo>
                    <a:pt x="1344084" y="2094680"/>
                  </a:lnTo>
                  <a:lnTo>
                    <a:pt x="1321330" y="2095474"/>
                  </a:lnTo>
                  <a:lnTo>
                    <a:pt x="1298840" y="2096003"/>
                  </a:lnTo>
                  <a:lnTo>
                    <a:pt x="1276086" y="2096268"/>
                  </a:lnTo>
                  <a:lnTo>
                    <a:pt x="1253067" y="2096533"/>
                  </a:lnTo>
                  <a:lnTo>
                    <a:pt x="1229784" y="2096533"/>
                  </a:lnTo>
                  <a:lnTo>
                    <a:pt x="1206765" y="2096533"/>
                  </a:lnTo>
                  <a:lnTo>
                    <a:pt x="1160992" y="2095739"/>
                  </a:lnTo>
                  <a:lnTo>
                    <a:pt x="1116278" y="2094680"/>
                  </a:lnTo>
                  <a:lnTo>
                    <a:pt x="1072357" y="2093092"/>
                  </a:lnTo>
                  <a:lnTo>
                    <a:pt x="1030288" y="2091239"/>
                  </a:lnTo>
                  <a:lnTo>
                    <a:pt x="951971" y="2087798"/>
                  </a:lnTo>
                  <a:lnTo>
                    <a:pt x="916782" y="2086209"/>
                  </a:lnTo>
                  <a:lnTo>
                    <a:pt x="885032" y="2084886"/>
                  </a:lnTo>
                  <a:lnTo>
                    <a:pt x="856457" y="2083827"/>
                  </a:lnTo>
                  <a:lnTo>
                    <a:pt x="831850" y="2083562"/>
                  </a:lnTo>
                  <a:lnTo>
                    <a:pt x="828146" y="2083827"/>
                  </a:lnTo>
                  <a:lnTo>
                    <a:pt x="823119" y="2085150"/>
                  </a:lnTo>
                  <a:lnTo>
                    <a:pt x="817827" y="2086474"/>
                  </a:lnTo>
                  <a:lnTo>
                    <a:pt x="812007" y="2088592"/>
                  </a:lnTo>
                  <a:lnTo>
                    <a:pt x="805657" y="2091503"/>
                  </a:lnTo>
                  <a:lnTo>
                    <a:pt x="798513" y="2094680"/>
                  </a:lnTo>
                  <a:lnTo>
                    <a:pt x="790840" y="2098650"/>
                  </a:lnTo>
                  <a:lnTo>
                    <a:pt x="782902" y="2102886"/>
                  </a:lnTo>
                  <a:lnTo>
                    <a:pt x="774436" y="2107650"/>
                  </a:lnTo>
                  <a:lnTo>
                    <a:pt x="765705" y="2112680"/>
                  </a:lnTo>
                  <a:lnTo>
                    <a:pt x="746655" y="2124062"/>
                  </a:lnTo>
                  <a:lnTo>
                    <a:pt x="726282" y="2137033"/>
                  </a:lnTo>
                  <a:lnTo>
                    <a:pt x="705115" y="2151062"/>
                  </a:lnTo>
                  <a:lnTo>
                    <a:pt x="317500" y="1817268"/>
                  </a:lnTo>
                  <a:lnTo>
                    <a:pt x="346340" y="1797415"/>
                  </a:lnTo>
                  <a:lnTo>
                    <a:pt x="374121" y="1777562"/>
                  </a:lnTo>
                  <a:lnTo>
                    <a:pt x="400844" y="1758239"/>
                  </a:lnTo>
                  <a:lnTo>
                    <a:pt x="426773" y="1739445"/>
                  </a:lnTo>
                  <a:lnTo>
                    <a:pt x="475721" y="1703709"/>
                  </a:lnTo>
                  <a:lnTo>
                    <a:pt x="499269" y="1687033"/>
                  </a:lnTo>
                  <a:lnTo>
                    <a:pt x="522288" y="1670886"/>
                  </a:lnTo>
                  <a:lnTo>
                    <a:pt x="544248" y="1656062"/>
                  </a:lnTo>
                  <a:lnTo>
                    <a:pt x="555361" y="1648915"/>
                  </a:lnTo>
                  <a:lnTo>
                    <a:pt x="565944" y="1642298"/>
                  </a:lnTo>
                  <a:lnTo>
                    <a:pt x="577057" y="1635680"/>
                  </a:lnTo>
                  <a:lnTo>
                    <a:pt x="587640" y="1629592"/>
                  </a:lnTo>
                  <a:lnTo>
                    <a:pt x="598223" y="1623768"/>
                  </a:lnTo>
                  <a:lnTo>
                    <a:pt x="608807" y="1618474"/>
                  </a:lnTo>
                  <a:lnTo>
                    <a:pt x="619390" y="1612915"/>
                  </a:lnTo>
                  <a:lnTo>
                    <a:pt x="629709" y="1608150"/>
                  </a:lnTo>
                  <a:lnTo>
                    <a:pt x="640027" y="1603915"/>
                  </a:lnTo>
                  <a:lnTo>
                    <a:pt x="650875" y="1599945"/>
                  </a:lnTo>
                  <a:lnTo>
                    <a:pt x="661194" y="1596503"/>
                  </a:lnTo>
                  <a:lnTo>
                    <a:pt x="671513" y="1593062"/>
                  </a:lnTo>
                  <a:lnTo>
                    <a:pt x="682361" y="1590150"/>
                  </a:lnTo>
                  <a:lnTo>
                    <a:pt x="692680" y="1588033"/>
                  </a:lnTo>
                  <a:lnTo>
                    <a:pt x="702205" y="1586445"/>
                  </a:lnTo>
                  <a:lnTo>
                    <a:pt x="712523" y="1584592"/>
                  </a:lnTo>
                  <a:lnTo>
                    <a:pt x="723371" y="1583533"/>
                  </a:lnTo>
                  <a:lnTo>
                    <a:pt x="734484" y="1582474"/>
                  </a:lnTo>
                  <a:lnTo>
                    <a:pt x="746390" y="1581680"/>
                  </a:lnTo>
                  <a:lnTo>
                    <a:pt x="758296" y="1580621"/>
                  </a:lnTo>
                  <a:lnTo>
                    <a:pt x="770996" y="1580092"/>
                  </a:lnTo>
                  <a:lnTo>
                    <a:pt x="784225" y="1579827"/>
                  </a:lnTo>
                  <a:lnTo>
                    <a:pt x="811213" y="1579562"/>
                  </a:lnTo>
                  <a:close/>
                  <a:moveTo>
                    <a:pt x="1050885" y="1163988"/>
                  </a:moveTo>
                  <a:lnTo>
                    <a:pt x="1051297" y="1164340"/>
                  </a:lnTo>
                  <a:lnTo>
                    <a:pt x="1051415" y="1164517"/>
                  </a:lnTo>
                  <a:lnTo>
                    <a:pt x="1050885" y="1163988"/>
                  </a:lnTo>
                  <a:close/>
                  <a:moveTo>
                    <a:pt x="1265238" y="1044575"/>
                  </a:moveTo>
                  <a:lnTo>
                    <a:pt x="1310449" y="1062831"/>
                  </a:lnTo>
                  <a:lnTo>
                    <a:pt x="1319812" y="1067064"/>
                  </a:lnTo>
                  <a:lnTo>
                    <a:pt x="1329175" y="1071827"/>
                  </a:lnTo>
                  <a:lnTo>
                    <a:pt x="1338538" y="1076854"/>
                  </a:lnTo>
                  <a:lnTo>
                    <a:pt x="1347366" y="1082675"/>
                  </a:lnTo>
                  <a:lnTo>
                    <a:pt x="1351646" y="1085850"/>
                  </a:lnTo>
                  <a:lnTo>
                    <a:pt x="1355659" y="1089025"/>
                  </a:lnTo>
                  <a:lnTo>
                    <a:pt x="1359404" y="1092200"/>
                  </a:lnTo>
                  <a:lnTo>
                    <a:pt x="1362882" y="1095639"/>
                  </a:lnTo>
                  <a:lnTo>
                    <a:pt x="1366360" y="1099079"/>
                  </a:lnTo>
                  <a:lnTo>
                    <a:pt x="1369570" y="1102783"/>
                  </a:lnTo>
                  <a:lnTo>
                    <a:pt x="1372245" y="1106223"/>
                  </a:lnTo>
                  <a:lnTo>
                    <a:pt x="1375188" y="1109927"/>
                  </a:lnTo>
                  <a:lnTo>
                    <a:pt x="1376793" y="1113102"/>
                  </a:lnTo>
                  <a:lnTo>
                    <a:pt x="1378665" y="1116542"/>
                  </a:lnTo>
                  <a:lnTo>
                    <a:pt x="1380270" y="1119452"/>
                  </a:lnTo>
                  <a:lnTo>
                    <a:pt x="1381340" y="1122892"/>
                  </a:lnTo>
                  <a:lnTo>
                    <a:pt x="1382678" y="1126331"/>
                  </a:lnTo>
                  <a:lnTo>
                    <a:pt x="1383748" y="1129506"/>
                  </a:lnTo>
                  <a:lnTo>
                    <a:pt x="1384551" y="1132946"/>
                  </a:lnTo>
                  <a:lnTo>
                    <a:pt x="1385086" y="1136385"/>
                  </a:lnTo>
                  <a:lnTo>
                    <a:pt x="1385888" y="1143000"/>
                  </a:lnTo>
                  <a:lnTo>
                    <a:pt x="1385888" y="1149879"/>
                  </a:lnTo>
                  <a:lnTo>
                    <a:pt x="1385353" y="1156494"/>
                  </a:lnTo>
                  <a:lnTo>
                    <a:pt x="1384283" y="1163373"/>
                  </a:lnTo>
                  <a:lnTo>
                    <a:pt x="1382678" y="1169723"/>
                  </a:lnTo>
                  <a:lnTo>
                    <a:pt x="1380270" y="1176338"/>
                  </a:lnTo>
                  <a:lnTo>
                    <a:pt x="1377328" y="1182423"/>
                  </a:lnTo>
                  <a:lnTo>
                    <a:pt x="1373850" y="1188244"/>
                  </a:lnTo>
                  <a:lnTo>
                    <a:pt x="1369837" y="1193800"/>
                  </a:lnTo>
                  <a:lnTo>
                    <a:pt x="1365289" y="1199092"/>
                  </a:lnTo>
                  <a:lnTo>
                    <a:pt x="1360207" y="1203854"/>
                  </a:lnTo>
                  <a:lnTo>
                    <a:pt x="1354589" y="1208088"/>
                  </a:lnTo>
                  <a:lnTo>
                    <a:pt x="1350309" y="1210734"/>
                  </a:lnTo>
                  <a:lnTo>
                    <a:pt x="1346028" y="1213644"/>
                  </a:lnTo>
                  <a:lnTo>
                    <a:pt x="1341213" y="1215761"/>
                  </a:lnTo>
                  <a:lnTo>
                    <a:pt x="1336398" y="1218142"/>
                  </a:lnTo>
                  <a:lnTo>
                    <a:pt x="1331315" y="1219994"/>
                  </a:lnTo>
                  <a:lnTo>
                    <a:pt x="1325697" y="1221846"/>
                  </a:lnTo>
                  <a:lnTo>
                    <a:pt x="1320347" y="1223434"/>
                  </a:lnTo>
                  <a:lnTo>
                    <a:pt x="1314729" y="1224756"/>
                  </a:lnTo>
                  <a:lnTo>
                    <a:pt x="1309111" y="1226079"/>
                  </a:lnTo>
                  <a:lnTo>
                    <a:pt x="1303226" y="1227138"/>
                  </a:lnTo>
                  <a:lnTo>
                    <a:pt x="1297073" y="1227932"/>
                  </a:lnTo>
                  <a:lnTo>
                    <a:pt x="1290920" y="1228461"/>
                  </a:lnTo>
                  <a:lnTo>
                    <a:pt x="1278347" y="1229519"/>
                  </a:lnTo>
                  <a:lnTo>
                    <a:pt x="1265238" y="1230313"/>
                  </a:lnTo>
                  <a:lnTo>
                    <a:pt x="1265238" y="1044575"/>
                  </a:lnTo>
                  <a:close/>
                  <a:moveTo>
                    <a:pt x="1169988" y="730250"/>
                  </a:moveTo>
                  <a:lnTo>
                    <a:pt x="1169988" y="912813"/>
                  </a:lnTo>
                  <a:lnTo>
                    <a:pt x="1151467" y="905934"/>
                  </a:lnTo>
                  <a:lnTo>
                    <a:pt x="1140090" y="901171"/>
                  </a:lnTo>
                  <a:lnTo>
                    <a:pt x="1129242" y="896673"/>
                  </a:lnTo>
                  <a:lnTo>
                    <a:pt x="1119188" y="891911"/>
                  </a:lnTo>
                  <a:lnTo>
                    <a:pt x="1114426" y="889529"/>
                  </a:lnTo>
                  <a:lnTo>
                    <a:pt x="1109663" y="887148"/>
                  </a:lnTo>
                  <a:lnTo>
                    <a:pt x="1105430" y="884238"/>
                  </a:lnTo>
                  <a:lnTo>
                    <a:pt x="1100932" y="881327"/>
                  </a:lnTo>
                  <a:lnTo>
                    <a:pt x="1096963" y="878152"/>
                  </a:lnTo>
                  <a:lnTo>
                    <a:pt x="1092730" y="874977"/>
                  </a:lnTo>
                  <a:lnTo>
                    <a:pt x="1089026" y="871273"/>
                  </a:lnTo>
                  <a:lnTo>
                    <a:pt x="1085586" y="867304"/>
                  </a:lnTo>
                  <a:lnTo>
                    <a:pt x="1081882" y="863071"/>
                  </a:lnTo>
                  <a:lnTo>
                    <a:pt x="1078442" y="858308"/>
                  </a:lnTo>
                  <a:lnTo>
                    <a:pt x="1076590" y="855663"/>
                  </a:lnTo>
                  <a:lnTo>
                    <a:pt x="1074474" y="852488"/>
                  </a:lnTo>
                  <a:lnTo>
                    <a:pt x="1073151" y="849313"/>
                  </a:lnTo>
                  <a:lnTo>
                    <a:pt x="1071563" y="846138"/>
                  </a:lnTo>
                  <a:lnTo>
                    <a:pt x="1068917" y="839523"/>
                  </a:lnTo>
                  <a:lnTo>
                    <a:pt x="1067330" y="832908"/>
                  </a:lnTo>
                  <a:lnTo>
                    <a:pt x="1065742" y="826029"/>
                  </a:lnTo>
                  <a:lnTo>
                    <a:pt x="1065213" y="819415"/>
                  </a:lnTo>
                  <a:lnTo>
                    <a:pt x="1065213" y="812535"/>
                  </a:lnTo>
                  <a:lnTo>
                    <a:pt x="1065478" y="805656"/>
                  </a:lnTo>
                  <a:lnTo>
                    <a:pt x="1067065" y="799042"/>
                  </a:lnTo>
                  <a:lnTo>
                    <a:pt x="1068653" y="792427"/>
                  </a:lnTo>
                  <a:lnTo>
                    <a:pt x="1071034" y="786342"/>
                  </a:lnTo>
                  <a:lnTo>
                    <a:pt x="1073680" y="779992"/>
                  </a:lnTo>
                  <a:lnTo>
                    <a:pt x="1077119" y="774435"/>
                  </a:lnTo>
                  <a:lnTo>
                    <a:pt x="1078972" y="771525"/>
                  </a:lnTo>
                  <a:lnTo>
                    <a:pt x="1081353" y="769144"/>
                  </a:lnTo>
                  <a:lnTo>
                    <a:pt x="1083469" y="766498"/>
                  </a:lnTo>
                  <a:lnTo>
                    <a:pt x="1085851" y="764117"/>
                  </a:lnTo>
                  <a:lnTo>
                    <a:pt x="1088232" y="761735"/>
                  </a:lnTo>
                  <a:lnTo>
                    <a:pt x="1090878" y="759619"/>
                  </a:lnTo>
                  <a:lnTo>
                    <a:pt x="1095111" y="756708"/>
                  </a:lnTo>
                  <a:lnTo>
                    <a:pt x="1099344" y="753533"/>
                  </a:lnTo>
                  <a:lnTo>
                    <a:pt x="1103842" y="751152"/>
                  </a:lnTo>
                  <a:lnTo>
                    <a:pt x="1108340" y="748506"/>
                  </a:lnTo>
                  <a:lnTo>
                    <a:pt x="1113103" y="746125"/>
                  </a:lnTo>
                  <a:lnTo>
                    <a:pt x="1117601" y="744008"/>
                  </a:lnTo>
                  <a:lnTo>
                    <a:pt x="1122628" y="742156"/>
                  </a:lnTo>
                  <a:lnTo>
                    <a:pt x="1127390" y="740039"/>
                  </a:lnTo>
                  <a:lnTo>
                    <a:pt x="1132682" y="738452"/>
                  </a:lnTo>
                  <a:lnTo>
                    <a:pt x="1137709" y="736864"/>
                  </a:lnTo>
                  <a:lnTo>
                    <a:pt x="1148028" y="734219"/>
                  </a:lnTo>
                  <a:lnTo>
                    <a:pt x="1159140" y="732102"/>
                  </a:lnTo>
                  <a:lnTo>
                    <a:pt x="1169988" y="730250"/>
                  </a:lnTo>
                  <a:close/>
                  <a:moveTo>
                    <a:pt x="1185954" y="592728"/>
                  </a:moveTo>
                  <a:lnTo>
                    <a:pt x="1184100" y="592993"/>
                  </a:lnTo>
                  <a:lnTo>
                    <a:pt x="1182511" y="593258"/>
                  </a:lnTo>
                  <a:lnTo>
                    <a:pt x="1179333" y="594052"/>
                  </a:lnTo>
                  <a:lnTo>
                    <a:pt x="1176685" y="595905"/>
                  </a:lnTo>
                  <a:lnTo>
                    <a:pt x="1174036" y="597758"/>
                  </a:lnTo>
                  <a:lnTo>
                    <a:pt x="1172183" y="600405"/>
                  </a:lnTo>
                  <a:lnTo>
                    <a:pt x="1170858" y="603052"/>
                  </a:lnTo>
                  <a:lnTo>
                    <a:pt x="1169534" y="606229"/>
                  </a:lnTo>
                  <a:lnTo>
                    <a:pt x="1169269" y="607817"/>
                  </a:lnTo>
                  <a:lnTo>
                    <a:pt x="1169269" y="609670"/>
                  </a:lnTo>
                  <a:lnTo>
                    <a:pt x="1169269" y="657849"/>
                  </a:lnTo>
                  <a:lnTo>
                    <a:pt x="1159470" y="659702"/>
                  </a:lnTo>
                  <a:lnTo>
                    <a:pt x="1149406" y="661290"/>
                  </a:lnTo>
                  <a:lnTo>
                    <a:pt x="1139872" y="663673"/>
                  </a:lnTo>
                  <a:lnTo>
                    <a:pt x="1130073" y="665790"/>
                  </a:lnTo>
                  <a:lnTo>
                    <a:pt x="1120538" y="668438"/>
                  </a:lnTo>
                  <a:lnTo>
                    <a:pt x="1111004" y="671349"/>
                  </a:lnTo>
                  <a:lnTo>
                    <a:pt x="1101735" y="674526"/>
                  </a:lnTo>
                  <a:lnTo>
                    <a:pt x="1092730" y="677967"/>
                  </a:lnTo>
                  <a:lnTo>
                    <a:pt x="1083990" y="681673"/>
                  </a:lnTo>
                  <a:lnTo>
                    <a:pt x="1075251" y="685379"/>
                  </a:lnTo>
                  <a:lnTo>
                    <a:pt x="1067040" y="689615"/>
                  </a:lnTo>
                  <a:lnTo>
                    <a:pt x="1058566" y="694380"/>
                  </a:lnTo>
                  <a:lnTo>
                    <a:pt x="1050620" y="699145"/>
                  </a:lnTo>
                  <a:lnTo>
                    <a:pt x="1043205" y="704174"/>
                  </a:lnTo>
                  <a:lnTo>
                    <a:pt x="1035789" y="709733"/>
                  </a:lnTo>
                  <a:lnTo>
                    <a:pt x="1028638" y="715292"/>
                  </a:lnTo>
                  <a:lnTo>
                    <a:pt x="1023342" y="719793"/>
                  </a:lnTo>
                  <a:lnTo>
                    <a:pt x="1018310" y="724558"/>
                  </a:lnTo>
                  <a:lnTo>
                    <a:pt x="1013807" y="729322"/>
                  </a:lnTo>
                  <a:lnTo>
                    <a:pt x="1009305" y="734352"/>
                  </a:lnTo>
                  <a:lnTo>
                    <a:pt x="1005068" y="739382"/>
                  </a:lnTo>
                  <a:lnTo>
                    <a:pt x="1000830" y="744411"/>
                  </a:lnTo>
                  <a:lnTo>
                    <a:pt x="997387" y="749706"/>
                  </a:lnTo>
                  <a:lnTo>
                    <a:pt x="993944" y="755265"/>
                  </a:lnTo>
                  <a:lnTo>
                    <a:pt x="990501" y="760559"/>
                  </a:lnTo>
                  <a:lnTo>
                    <a:pt x="987323" y="766118"/>
                  </a:lnTo>
                  <a:lnTo>
                    <a:pt x="984940" y="771677"/>
                  </a:lnTo>
                  <a:lnTo>
                    <a:pt x="982291" y="777236"/>
                  </a:lnTo>
                  <a:lnTo>
                    <a:pt x="980172" y="783060"/>
                  </a:lnTo>
                  <a:lnTo>
                    <a:pt x="978054" y="788884"/>
                  </a:lnTo>
                  <a:lnTo>
                    <a:pt x="976200" y="794443"/>
                  </a:lnTo>
                  <a:lnTo>
                    <a:pt x="974876" y="800531"/>
                  </a:lnTo>
                  <a:lnTo>
                    <a:pt x="973551" y="806355"/>
                  </a:lnTo>
                  <a:lnTo>
                    <a:pt x="972757" y="812179"/>
                  </a:lnTo>
                  <a:lnTo>
                    <a:pt x="971962" y="818003"/>
                  </a:lnTo>
                  <a:lnTo>
                    <a:pt x="971698" y="824356"/>
                  </a:lnTo>
                  <a:lnTo>
                    <a:pt x="971433" y="830180"/>
                  </a:lnTo>
                  <a:lnTo>
                    <a:pt x="971698" y="836003"/>
                  </a:lnTo>
                  <a:lnTo>
                    <a:pt x="971962" y="842092"/>
                  </a:lnTo>
                  <a:lnTo>
                    <a:pt x="972757" y="847916"/>
                  </a:lnTo>
                  <a:lnTo>
                    <a:pt x="973551" y="853739"/>
                  </a:lnTo>
                  <a:lnTo>
                    <a:pt x="974876" y="859563"/>
                  </a:lnTo>
                  <a:lnTo>
                    <a:pt x="976465" y="865652"/>
                  </a:lnTo>
                  <a:lnTo>
                    <a:pt x="978054" y="871211"/>
                  </a:lnTo>
                  <a:lnTo>
                    <a:pt x="980437" y="877035"/>
                  </a:lnTo>
                  <a:lnTo>
                    <a:pt x="982556" y="882858"/>
                  </a:lnTo>
                  <a:lnTo>
                    <a:pt x="985204" y="888417"/>
                  </a:lnTo>
                  <a:lnTo>
                    <a:pt x="988383" y="893976"/>
                  </a:lnTo>
                  <a:lnTo>
                    <a:pt x="991031" y="899006"/>
                  </a:lnTo>
                  <a:lnTo>
                    <a:pt x="994209" y="903771"/>
                  </a:lnTo>
                  <a:lnTo>
                    <a:pt x="997652" y="908536"/>
                  </a:lnTo>
                  <a:lnTo>
                    <a:pt x="1001095" y="913301"/>
                  </a:lnTo>
                  <a:lnTo>
                    <a:pt x="1004803" y="917801"/>
                  </a:lnTo>
                  <a:lnTo>
                    <a:pt x="1008775" y="922301"/>
                  </a:lnTo>
                  <a:lnTo>
                    <a:pt x="1013013" y="926801"/>
                  </a:lnTo>
                  <a:lnTo>
                    <a:pt x="1017250" y="931037"/>
                  </a:lnTo>
                  <a:lnTo>
                    <a:pt x="1021753" y="935272"/>
                  </a:lnTo>
                  <a:lnTo>
                    <a:pt x="1026520" y="939243"/>
                  </a:lnTo>
                  <a:lnTo>
                    <a:pt x="1031287" y="942949"/>
                  </a:lnTo>
                  <a:lnTo>
                    <a:pt x="1036319" y="946390"/>
                  </a:lnTo>
                  <a:lnTo>
                    <a:pt x="1041616" y="949832"/>
                  </a:lnTo>
                  <a:lnTo>
                    <a:pt x="1046913" y="953273"/>
                  </a:lnTo>
                  <a:lnTo>
                    <a:pt x="1052739" y="956450"/>
                  </a:lnTo>
                  <a:lnTo>
                    <a:pt x="1058301" y="959097"/>
                  </a:lnTo>
                  <a:lnTo>
                    <a:pt x="1074456" y="966244"/>
                  </a:lnTo>
                  <a:lnTo>
                    <a:pt x="1100411" y="976833"/>
                  </a:lnTo>
                  <a:lnTo>
                    <a:pt x="1169269" y="1005158"/>
                  </a:lnTo>
                  <a:lnTo>
                    <a:pt x="1169269" y="1219843"/>
                  </a:lnTo>
                  <a:lnTo>
                    <a:pt x="1151260" y="1215872"/>
                  </a:lnTo>
                  <a:lnTo>
                    <a:pt x="1143050" y="1213755"/>
                  </a:lnTo>
                  <a:lnTo>
                    <a:pt x="1135370" y="1211372"/>
                  </a:lnTo>
                  <a:lnTo>
                    <a:pt x="1126365" y="1208725"/>
                  </a:lnTo>
                  <a:lnTo>
                    <a:pt x="1116831" y="1204754"/>
                  </a:lnTo>
                  <a:lnTo>
                    <a:pt x="1107032" y="1200254"/>
                  </a:lnTo>
                  <a:lnTo>
                    <a:pt x="1096968" y="1195489"/>
                  </a:lnTo>
                  <a:lnTo>
                    <a:pt x="1087698" y="1190460"/>
                  </a:lnTo>
                  <a:lnTo>
                    <a:pt x="1078693" y="1185165"/>
                  </a:lnTo>
                  <a:lnTo>
                    <a:pt x="1070483" y="1179341"/>
                  </a:lnTo>
                  <a:lnTo>
                    <a:pt x="1063068" y="1174047"/>
                  </a:lnTo>
                  <a:lnTo>
                    <a:pt x="1058566" y="1170870"/>
                  </a:lnTo>
                  <a:lnTo>
                    <a:pt x="1054593" y="1167164"/>
                  </a:lnTo>
                  <a:lnTo>
                    <a:pt x="1051297" y="1164340"/>
                  </a:lnTo>
                  <a:lnTo>
                    <a:pt x="1050885" y="1163723"/>
                  </a:lnTo>
                  <a:lnTo>
                    <a:pt x="1048502" y="1160811"/>
                  </a:lnTo>
                  <a:lnTo>
                    <a:pt x="1046118" y="1157899"/>
                  </a:lnTo>
                  <a:lnTo>
                    <a:pt x="1043734" y="1154723"/>
                  </a:lnTo>
                  <a:lnTo>
                    <a:pt x="1040821" y="1152076"/>
                  </a:lnTo>
                  <a:lnTo>
                    <a:pt x="1037643" y="1149958"/>
                  </a:lnTo>
                  <a:lnTo>
                    <a:pt x="1034465" y="1148370"/>
                  </a:lnTo>
                  <a:lnTo>
                    <a:pt x="1031022" y="1147046"/>
                  </a:lnTo>
                  <a:lnTo>
                    <a:pt x="1027314" y="1146252"/>
                  </a:lnTo>
                  <a:lnTo>
                    <a:pt x="1023342" y="1145987"/>
                  </a:lnTo>
                  <a:lnTo>
                    <a:pt x="1019899" y="1145987"/>
                  </a:lnTo>
                  <a:lnTo>
                    <a:pt x="1015926" y="1146252"/>
                  </a:lnTo>
                  <a:lnTo>
                    <a:pt x="1011953" y="1147046"/>
                  </a:lnTo>
                  <a:lnTo>
                    <a:pt x="1007981" y="1148370"/>
                  </a:lnTo>
                  <a:lnTo>
                    <a:pt x="1004008" y="1149693"/>
                  </a:lnTo>
                  <a:lnTo>
                    <a:pt x="1000036" y="1151281"/>
                  </a:lnTo>
                  <a:lnTo>
                    <a:pt x="996063" y="1153399"/>
                  </a:lnTo>
                  <a:lnTo>
                    <a:pt x="992620" y="1155517"/>
                  </a:lnTo>
                  <a:lnTo>
                    <a:pt x="988912" y="1157899"/>
                  </a:lnTo>
                  <a:lnTo>
                    <a:pt x="985204" y="1160282"/>
                  </a:lnTo>
                  <a:lnTo>
                    <a:pt x="981762" y="1163194"/>
                  </a:lnTo>
                  <a:lnTo>
                    <a:pt x="978848" y="1166370"/>
                  </a:lnTo>
                  <a:lnTo>
                    <a:pt x="975935" y="1169282"/>
                  </a:lnTo>
                  <a:lnTo>
                    <a:pt x="973022" y="1172459"/>
                  </a:lnTo>
                  <a:lnTo>
                    <a:pt x="970903" y="1175900"/>
                  </a:lnTo>
                  <a:lnTo>
                    <a:pt x="968784" y="1179077"/>
                  </a:lnTo>
                  <a:lnTo>
                    <a:pt x="966930" y="1182518"/>
                  </a:lnTo>
                  <a:lnTo>
                    <a:pt x="965871" y="1186224"/>
                  </a:lnTo>
                  <a:lnTo>
                    <a:pt x="964547" y="1189665"/>
                  </a:lnTo>
                  <a:lnTo>
                    <a:pt x="964017" y="1192842"/>
                  </a:lnTo>
                  <a:lnTo>
                    <a:pt x="963752" y="1196548"/>
                  </a:lnTo>
                  <a:lnTo>
                    <a:pt x="964017" y="1199989"/>
                  </a:lnTo>
                  <a:lnTo>
                    <a:pt x="965076" y="1203166"/>
                  </a:lnTo>
                  <a:lnTo>
                    <a:pt x="966401" y="1206343"/>
                  </a:lnTo>
                  <a:lnTo>
                    <a:pt x="968255" y="1209519"/>
                  </a:lnTo>
                  <a:lnTo>
                    <a:pt x="971698" y="1214019"/>
                  </a:lnTo>
                  <a:lnTo>
                    <a:pt x="975405" y="1218520"/>
                  </a:lnTo>
                  <a:lnTo>
                    <a:pt x="979378" y="1223020"/>
                  </a:lnTo>
                  <a:lnTo>
                    <a:pt x="983615" y="1227255"/>
                  </a:lnTo>
                  <a:lnTo>
                    <a:pt x="988118" y="1231491"/>
                  </a:lnTo>
                  <a:lnTo>
                    <a:pt x="992620" y="1235461"/>
                  </a:lnTo>
                  <a:lnTo>
                    <a:pt x="997652" y="1239432"/>
                  </a:lnTo>
                  <a:lnTo>
                    <a:pt x="1002684" y="1242874"/>
                  </a:lnTo>
                  <a:lnTo>
                    <a:pt x="1007981" y="1246844"/>
                  </a:lnTo>
                  <a:lnTo>
                    <a:pt x="1013278" y="1250286"/>
                  </a:lnTo>
                  <a:lnTo>
                    <a:pt x="1018839" y="1253992"/>
                  </a:lnTo>
                  <a:lnTo>
                    <a:pt x="1024931" y="1257168"/>
                  </a:lnTo>
                  <a:lnTo>
                    <a:pt x="1030757" y="1260345"/>
                  </a:lnTo>
                  <a:lnTo>
                    <a:pt x="1037113" y="1263521"/>
                  </a:lnTo>
                  <a:lnTo>
                    <a:pt x="1049826" y="1269345"/>
                  </a:lnTo>
                  <a:lnTo>
                    <a:pt x="1063333" y="1274904"/>
                  </a:lnTo>
                  <a:lnTo>
                    <a:pt x="1077369" y="1279934"/>
                  </a:lnTo>
                  <a:lnTo>
                    <a:pt x="1091936" y="1284434"/>
                  </a:lnTo>
                  <a:lnTo>
                    <a:pt x="1106502" y="1288670"/>
                  </a:lnTo>
                  <a:lnTo>
                    <a:pt x="1122128" y="1292376"/>
                  </a:lnTo>
                  <a:lnTo>
                    <a:pt x="1137488" y="1295552"/>
                  </a:lnTo>
                  <a:lnTo>
                    <a:pt x="1153379" y="1298199"/>
                  </a:lnTo>
                  <a:lnTo>
                    <a:pt x="1169269" y="1300582"/>
                  </a:lnTo>
                  <a:lnTo>
                    <a:pt x="1169269" y="1347437"/>
                  </a:lnTo>
                  <a:lnTo>
                    <a:pt x="1169269" y="1349290"/>
                  </a:lnTo>
                  <a:lnTo>
                    <a:pt x="1169534" y="1350878"/>
                  </a:lnTo>
                  <a:lnTo>
                    <a:pt x="1170858" y="1354055"/>
                  </a:lnTo>
                  <a:lnTo>
                    <a:pt x="1172183" y="1356702"/>
                  </a:lnTo>
                  <a:lnTo>
                    <a:pt x="1174036" y="1359349"/>
                  </a:lnTo>
                  <a:lnTo>
                    <a:pt x="1176685" y="1361202"/>
                  </a:lnTo>
                  <a:lnTo>
                    <a:pt x="1179333" y="1363055"/>
                  </a:lnTo>
                  <a:lnTo>
                    <a:pt x="1182511" y="1363849"/>
                  </a:lnTo>
                  <a:lnTo>
                    <a:pt x="1184100" y="1364114"/>
                  </a:lnTo>
                  <a:lnTo>
                    <a:pt x="1185954" y="1364114"/>
                  </a:lnTo>
                  <a:lnTo>
                    <a:pt x="1249516" y="1364114"/>
                  </a:lnTo>
                  <a:lnTo>
                    <a:pt x="1251105" y="1364114"/>
                  </a:lnTo>
                  <a:lnTo>
                    <a:pt x="1252694" y="1363849"/>
                  </a:lnTo>
                  <a:lnTo>
                    <a:pt x="1255873" y="1363055"/>
                  </a:lnTo>
                  <a:lnTo>
                    <a:pt x="1258786" y="1361202"/>
                  </a:lnTo>
                  <a:lnTo>
                    <a:pt x="1261169" y="1359349"/>
                  </a:lnTo>
                  <a:lnTo>
                    <a:pt x="1263288" y="1356702"/>
                  </a:lnTo>
                  <a:lnTo>
                    <a:pt x="1264877" y="1354055"/>
                  </a:lnTo>
                  <a:lnTo>
                    <a:pt x="1265672" y="1350878"/>
                  </a:lnTo>
                  <a:lnTo>
                    <a:pt x="1265936" y="1349290"/>
                  </a:lnTo>
                  <a:lnTo>
                    <a:pt x="1265936" y="1347437"/>
                  </a:lnTo>
                  <a:lnTo>
                    <a:pt x="1265936" y="1304553"/>
                  </a:lnTo>
                  <a:lnTo>
                    <a:pt x="1278119" y="1303758"/>
                  </a:lnTo>
                  <a:lnTo>
                    <a:pt x="1290302" y="1302700"/>
                  </a:lnTo>
                  <a:lnTo>
                    <a:pt x="1301690" y="1301376"/>
                  </a:lnTo>
                  <a:lnTo>
                    <a:pt x="1313343" y="1299788"/>
                  </a:lnTo>
                  <a:lnTo>
                    <a:pt x="1324466" y="1297935"/>
                  </a:lnTo>
                  <a:lnTo>
                    <a:pt x="1335855" y="1295817"/>
                  </a:lnTo>
                  <a:lnTo>
                    <a:pt x="1346448" y="1293170"/>
                  </a:lnTo>
                  <a:lnTo>
                    <a:pt x="1356777" y="1290523"/>
                  </a:lnTo>
                  <a:lnTo>
                    <a:pt x="1366841" y="1287611"/>
                  </a:lnTo>
                  <a:lnTo>
                    <a:pt x="1376905" y="1284169"/>
                  </a:lnTo>
                  <a:lnTo>
                    <a:pt x="1386175" y="1280728"/>
                  </a:lnTo>
                  <a:lnTo>
                    <a:pt x="1395179" y="1276757"/>
                  </a:lnTo>
                  <a:lnTo>
                    <a:pt x="1403389" y="1272522"/>
                  </a:lnTo>
                  <a:lnTo>
                    <a:pt x="1411599" y="1268022"/>
                  </a:lnTo>
                  <a:lnTo>
                    <a:pt x="1419280" y="1263257"/>
                  </a:lnTo>
                  <a:lnTo>
                    <a:pt x="1426166" y="1258227"/>
                  </a:lnTo>
                  <a:lnTo>
                    <a:pt x="1431727" y="1253992"/>
                  </a:lnTo>
                  <a:lnTo>
                    <a:pt x="1436494" y="1249491"/>
                  </a:lnTo>
                  <a:lnTo>
                    <a:pt x="1441526" y="1244991"/>
                  </a:lnTo>
                  <a:lnTo>
                    <a:pt x="1446029" y="1240491"/>
                  </a:lnTo>
                  <a:lnTo>
                    <a:pt x="1450531" y="1235726"/>
                  </a:lnTo>
                  <a:lnTo>
                    <a:pt x="1454769" y="1230961"/>
                  </a:lnTo>
                  <a:lnTo>
                    <a:pt x="1458476" y="1226196"/>
                  </a:lnTo>
                  <a:lnTo>
                    <a:pt x="1462184" y="1221167"/>
                  </a:lnTo>
                  <a:lnTo>
                    <a:pt x="1465892" y="1215872"/>
                  </a:lnTo>
                  <a:lnTo>
                    <a:pt x="1469335" y="1210578"/>
                  </a:lnTo>
                  <a:lnTo>
                    <a:pt x="1472248" y="1205284"/>
                  </a:lnTo>
                  <a:lnTo>
                    <a:pt x="1475161" y="1199989"/>
                  </a:lnTo>
                  <a:lnTo>
                    <a:pt x="1478075" y="1194695"/>
                  </a:lnTo>
                  <a:lnTo>
                    <a:pt x="1480458" y="1189136"/>
                  </a:lnTo>
                  <a:lnTo>
                    <a:pt x="1482842" y="1183312"/>
                  </a:lnTo>
                  <a:lnTo>
                    <a:pt x="1484696" y="1177753"/>
                  </a:lnTo>
                  <a:lnTo>
                    <a:pt x="1486550" y="1172194"/>
                  </a:lnTo>
                  <a:lnTo>
                    <a:pt x="1487874" y="1166370"/>
                  </a:lnTo>
                  <a:lnTo>
                    <a:pt x="1489198" y="1160547"/>
                  </a:lnTo>
                  <a:lnTo>
                    <a:pt x="1489992" y="1154723"/>
                  </a:lnTo>
                  <a:lnTo>
                    <a:pt x="1490787" y="1148899"/>
                  </a:lnTo>
                  <a:lnTo>
                    <a:pt x="1491581" y="1142810"/>
                  </a:lnTo>
                  <a:lnTo>
                    <a:pt x="1491846" y="1136987"/>
                  </a:lnTo>
                  <a:lnTo>
                    <a:pt x="1491846" y="1131163"/>
                  </a:lnTo>
                  <a:lnTo>
                    <a:pt x="1491581" y="1125339"/>
                  </a:lnTo>
                  <a:lnTo>
                    <a:pt x="1491317" y="1119251"/>
                  </a:lnTo>
                  <a:lnTo>
                    <a:pt x="1490257" y="1113427"/>
                  </a:lnTo>
                  <a:lnTo>
                    <a:pt x="1489198" y="1107603"/>
                  </a:lnTo>
                  <a:lnTo>
                    <a:pt x="1488139" y="1101515"/>
                  </a:lnTo>
                  <a:lnTo>
                    <a:pt x="1486550" y="1095426"/>
                  </a:lnTo>
                  <a:lnTo>
                    <a:pt x="1484431" y="1089867"/>
                  </a:lnTo>
                  <a:lnTo>
                    <a:pt x="1482577" y="1084043"/>
                  </a:lnTo>
                  <a:lnTo>
                    <a:pt x="1479664" y="1077690"/>
                  </a:lnTo>
                  <a:lnTo>
                    <a:pt x="1476486" y="1071866"/>
                  </a:lnTo>
                  <a:lnTo>
                    <a:pt x="1473307" y="1066043"/>
                  </a:lnTo>
                  <a:lnTo>
                    <a:pt x="1469070" y="1060219"/>
                  </a:lnTo>
                  <a:lnTo>
                    <a:pt x="1464832" y="1054924"/>
                  </a:lnTo>
                  <a:lnTo>
                    <a:pt x="1459801" y="1049630"/>
                  </a:lnTo>
                  <a:lnTo>
                    <a:pt x="1454769" y="1044336"/>
                  </a:lnTo>
                  <a:lnTo>
                    <a:pt x="1448942" y="1039306"/>
                  </a:lnTo>
                  <a:lnTo>
                    <a:pt x="1443115" y="1034541"/>
                  </a:lnTo>
                  <a:lnTo>
                    <a:pt x="1437024" y="1029776"/>
                  </a:lnTo>
                  <a:lnTo>
                    <a:pt x="1430403" y="1025011"/>
                  </a:lnTo>
                  <a:lnTo>
                    <a:pt x="1423782" y="1020511"/>
                  </a:lnTo>
                  <a:lnTo>
                    <a:pt x="1416631" y="1016011"/>
                  </a:lnTo>
                  <a:lnTo>
                    <a:pt x="1409481" y="1011776"/>
                  </a:lnTo>
                  <a:lnTo>
                    <a:pt x="1402065" y="1007540"/>
                  </a:lnTo>
                  <a:lnTo>
                    <a:pt x="1394385" y="1003569"/>
                  </a:lnTo>
                  <a:lnTo>
                    <a:pt x="1378759" y="995628"/>
                  </a:lnTo>
                  <a:lnTo>
                    <a:pt x="1362604" y="988216"/>
                  </a:lnTo>
                  <a:lnTo>
                    <a:pt x="1346183" y="981333"/>
                  </a:lnTo>
                  <a:lnTo>
                    <a:pt x="1329498" y="974715"/>
                  </a:lnTo>
                  <a:lnTo>
                    <a:pt x="1313343" y="968362"/>
                  </a:lnTo>
                  <a:lnTo>
                    <a:pt x="1296923" y="962273"/>
                  </a:lnTo>
                  <a:lnTo>
                    <a:pt x="1265936" y="951420"/>
                  </a:lnTo>
                  <a:lnTo>
                    <a:pt x="1265936" y="735411"/>
                  </a:lnTo>
                  <a:lnTo>
                    <a:pt x="1278914" y="738588"/>
                  </a:lnTo>
                  <a:lnTo>
                    <a:pt x="1291361" y="742029"/>
                  </a:lnTo>
                  <a:lnTo>
                    <a:pt x="1295864" y="743352"/>
                  </a:lnTo>
                  <a:lnTo>
                    <a:pt x="1300366" y="744941"/>
                  </a:lnTo>
                  <a:lnTo>
                    <a:pt x="1310165" y="749176"/>
                  </a:lnTo>
                  <a:lnTo>
                    <a:pt x="1319964" y="754206"/>
                  </a:lnTo>
                  <a:lnTo>
                    <a:pt x="1329763" y="759765"/>
                  </a:lnTo>
                  <a:lnTo>
                    <a:pt x="1339562" y="765589"/>
                  </a:lnTo>
                  <a:lnTo>
                    <a:pt x="1348567" y="771412"/>
                  </a:lnTo>
                  <a:lnTo>
                    <a:pt x="1357042" y="777236"/>
                  </a:lnTo>
                  <a:lnTo>
                    <a:pt x="1364458" y="782795"/>
                  </a:lnTo>
                  <a:lnTo>
                    <a:pt x="1368960" y="786237"/>
                  </a:lnTo>
                  <a:lnTo>
                    <a:pt x="1373197" y="789943"/>
                  </a:lnTo>
                  <a:lnTo>
                    <a:pt x="1376375" y="792855"/>
                  </a:lnTo>
                  <a:lnTo>
                    <a:pt x="1376111" y="792590"/>
                  </a:lnTo>
                  <a:lnTo>
                    <a:pt x="1376905" y="793384"/>
                  </a:lnTo>
                  <a:lnTo>
                    <a:pt x="1379024" y="796296"/>
                  </a:lnTo>
                  <a:lnTo>
                    <a:pt x="1381407" y="798943"/>
                  </a:lnTo>
                  <a:lnTo>
                    <a:pt x="1384056" y="802384"/>
                  </a:lnTo>
                  <a:lnTo>
                    <a:pt x="1386969" y="805032"/>
                  </a:lnTo>
                  <a:lnTo>
                    <a:pt x="1389882" y="807149"/>
                  </a:lnTo>
                  <a:lnTo>
                    <a:pt x="1393060" y="808738"/>
                  </a:lnTo>
                  <a:lnTo>
                    <a:pt x="1396768" y="810061"/>
                  </a:lnTo>
                  <a:lnTo>
                    <a:pt x="1400476" y="810855"/>
                  </a:lnTo>
                  <a:lnTo>
                    <a:pt x="1404184" y="811120"/>
                  </a:lnTo>
                  <a:lnTo>
                    <a:pt x="1407892" y="811120"/>
                  </a:lnTo>
                  <a:lnTo>
                    <a:pt x="1411599" y="810591"/>
                  </a:lnTo>
                  <a:lnTo>
                    <a:pt x="1415837" y="810061"/>
                  </a:lnTo>
                  <a:lnTo>
                    <a:pt x="1419809" y="808738"/>
                  </a:lnTo>
                  <a:lnTo>
                    <a:pt x="1423782" y="807414"/>
                  </a:lnTo>
                  <a:lnTo>
                    <a:pt x="1427755" y="805826"/>
                  </a:lnTo>
                  <a:lnTo>
                    <a:pt x="1431198" y="803708"/>
                  </a:lnTo>
                  <a:lnTo>
                    <a:pt x="1435170" y="801590"/>
                  </a:lnTo>
                  <a:lnTo>
                    <a:pt x="1438878" y="798943"/>
                  </a:lnTo>
                  <a:lnTo>
                    <a:pt x="1442321" y="796561"/>
                  </a:lnTo>
                  <a:lnTo>
                    <a:pt x="1445764" y="793649"/>
                  </a:lnTo>
                  <a:lnTo>
                    <a:pt x="1448677" y="790737"/>
                  </a:lnTo>
                  <a:lnTo>
                    <a:pt x="1451855" y="787825"/>
                  </a:lnTo>
                  <a:lnTo>
                    <a:pt x="1454504" y="784384"/>
                  </a:lnTo>
                  <a:lnTo>
                    <a:pt x="1456622" y="780942"/>
                  </a:lnTo>
                  <a:lnTo>
                    <a:pt x="1458741" y="777766"/>
                  </a:lnTo>
                  <a:lnTo>
                    <a:pt x="1460595" y="774324"/>
                  </a:lnTo>
                  <a:lnTo>
                    <a:pt x="1461919" y="770883"/>
                  </a:lnTo>
                  <a:lnTo>
                    <a:pt x="1462714" y="767442"/>
                  </a:lnTo>
                  <a:lnTo>
                    <a:pt x="1463773" y="764000"/>
                  </a:lnTo>
                  <a:lnTo>
                    <a:pt x="1463773" y="760559"/>
                  </a:lnTo>
                  <a:lnTo>
                    <a:pt x="1463243" y="757118"/>
                  </a:lnTo>
                  <a:lnTo>
                    <a:pt x="1462449" y="753676"/>
                  </a:lnTo>
                  <a:lnTo>
                    <a:pt x="1461125" y="750765"/>
                  </a:lnTo>
                  <a:lnTo>
                    <a:pt x="1459536" y="747588"/>
                  </a:lnTo>
                  <a:lnTo>
                    <a:pt x="1456622" y="743882"/>
                  </a:lnTo>
                  <a:lnTo>
                    <a:pt x="1453709" y="740441"/>
                  </a:lnTo>
                  <a:lnTo>
                    <a:pt x="1447618" y="733558"/>
                  </a:lnTo>
                  <a:lnTo>
                    <a:pt x="1440467" y="726675"/>
                  </a:lnTo>
                  <a:lnTo>
                    <a:pt x="1432787" y="720322"/>
                  </a:lnTo>
                  <a:lnTo>
                    <a:pt x="1424577" y="713969"/>
                  </a:lnTo>
                  <a:lnTo>
                    <a:pt x="1415837" y="707616"/>
                  </a:lnTo>
                  <a:lnTo>
                    <a:pt x="1406567" y="701792"/>
                  </a:lnTo>
                  <a:lnTo>
                    <a:pt x="1397033" y="696233"/>
                  </a:lnTo>
                  <a:lnTo>
                    <a:pt x="1387234" y="691203"/>
                  </a:lnTo>
                  <a:lnTo>
                    <a:pt x="1377435" y="685909"/>
                  </a:lnTo>
                  <a:lnTo>
                    <a:pt x="1367106" y="681144"/>
                  </a:lnTo>
                  <a:lnTo>
                    <a:pt x="1357042" y="677173"/>
                  </a:lnTo>
                  <a:lnTo>
                    <a:pt x="1346978" y="673467"/>
                  </a:lnTo>
                  <a:lnTo>
                    <a:pt x="1336914" y="669761"/>
                  </a:lnTo>
                  <a:lnTo>
                    <a:pt x="1327380" y="666849"/>
                  </a:lnTo>
                  <a:lnTo>
                    <a:pt x="1317845" y="664467"/>
                  </a:lnTo>
                  <a:lnTo>
                    <a:pt x="1305133" y="661555"/>
                  </a:lnTo>
                  <a:lnTo>
                    <a:pt x="1292421" y="659437"/>
                  </a:lnTo>
                  <a:lnTo>
                    <a:pt x="1279179" y="657584"/>
                  </a:lnTo>
                  <a:lnTo>
                    <a:pt x="1265936" y="656261"/>
                  </a:lnTo>
                  <a:lnTo>
                    <a:pt x="1265936" y="609670"/>
                  </a:lnTo>
                  <a:lnTo>
                    <a:pt x="1265936" y="607817"/>
                  </a:lnTo>
                  <a:lnTo>
                    <a:pt x="1265672" y="606229"/>
                  </a:lnTo>
                  <a:lnTo>
                    <a:pt x="1264877" y="603052"/>
                  </a:lnTo>
                  <a:lnTo>
                    <a:pt x="1263288" y="600405"/>
                  </a:lnTo>
                  <a:lnTo>
                    <a:pt x="1261169" y="597758"/>
                  </a:lnTo>
                  <a:lnTo>
                    <a:pt x="1258786" y="595905"/>
                  </a:lnTo>
                  <a:lnTo>
                    <a:pt x="1255873" y="594052"/>
                  </a:lnTo>
                  <a:lnTo>
                    <a:pt x="1252694" y="593258"/>
                  </a:lnTo>
                  <a:lnTo>
                    <a:pt x="1251105" y="592993"/>
                  </a:lnTo>
                  <a:lnTo>
                    <a:pt x="1249516" y="592728"/>
                  </a:lnTo>
                  <a:lnTo>
                    <a:pt x="1185954" y="592728"/>
                  </a:lnTo>
                  <a:close/>
                  <a:moveTo>
                    <a:pt x="994739" y="469900"/>
                  </a:moveTo>
                  <a:lnTo>
                    <a:pt x="1212438" y="469900"/>
                  </a:lnTo>
                  <a:lnTo>
                    <a:pt x="1243160" y="469900"/>
                  </a:lnTo>
                  <a:lnTo>
                    <a:pt x="1460860" y="469900"/>
                  </a:lnTo>
                  <a:lnTo>
                    <a:pt x="1464568" y="475988"/>
                  </a:lnTo>
                  <a:lnTo>
                    <a:pt x="1468540" y="482341"/>
                  </a:lnTo>
                  <a:lnTo>
                    <a:pt x="1472513" y="488430"/>
                  </a:lnTo>
                  <a:lnTo>
                    <a:pt x="1477545" y="494783"/>
                  </a:lnTo>
                  <a:lnTo>
                    <a:pt x="1482842" y="501136"/>
                  </a:lnTo>
                  <a:lnTo>
                    <a:pt x="1488139" y="507490"/>
                  </a:lnTo>
                  <a:lnTo>
                    <a:pt x="1493965" y="514107"/>
                  </a:lnTo>
                  <a:lnTo>
                    <a:pt x="1500321" y="520725"/>
                  </a:lnTo>
                  <a:lnTo>
                    <a:pt x="1513563" y="534226"/>
                  </a:lnTo>
                  <a:lnTo>
                    <a:pt x="1528394" y="547991"/>
                  </a:lnTo>
                  <a:lnTo>
                    <a:pt x="1544020" y="562021"/>
                  </a:lnTo>
                  <a:lnTo>
                    <a:pt x="1560705" y="576845"/>
                  </a:lnTo>
                  <a:lnTo>
                    <a:pt x="1595929" y="607553"/>
                  </a:lnTo>
                  <a:lnTo>
                    <a:pt x="1614733" y="623700"/>
                  </a:lnTo>
                  <a:lnTo>
                    <a:pt x="1633801" y="640113"/>
                  </a:lnTo>
                  <a:lnTo>
                    <a:pt x="1652870" y="657584"/>
                  </a:lnTo>
                  <a:lnTo>
                    <a:pt x="1672468" y="675585"/>
                  </a:lnTo>
                  <a:lnTo>
                    <a:pt x="1691802" y="694115"/>
                  </a:lnTo>
                  <a:lnTo>
                    <a:pt x="1711400" y="713704"/>
                  </a:lnTo>
                  <a:lnTo>
                    <a:pt x="1720934" y="723499"/>
                  </a:lnTo>
                  <a:lnTo>
                    <a:pt x="1730469" y="733558"/>
                  </a:lnTo>
                  <a:lnTo>
                    <a:pt x="1740003" y="743882"/>
                  </a:lnTo>
                  <a:lnTo>
                    <a:pt x="1749272" y="754206"/>
                  </a:lnTo>
                  <a:lnTo>
                    <a:pt x="1758542" y="765059"/>
                  </a:lnTo>
                  <a:lnTo>
                    <a:pt x="1767811" y="775913"/>
                  </a:lnTo>
                  <a:lnTo>
                    <a:pt x="1776816" y="787295"/>
                  </a:lnTo>
                  <a:lnTo>
                    <a:pt x="1785556" y="798414"/>
                  </a:lnTo>
                  <a:lnTo>
                    <a:pt x="1794295" y="810061"/>
                  </a:lnTo>
                  <a:lnTo>
                    <a:pt x="1802770" y="821709"/>
                  </a:lnTo>
                  <a:lnTo>
                    <a:pt x="1810716" y="833886"/>
                  </a:lnTo>
                  <a:lnTo>
                    <a:pt x="1818926" y="845798"/>
                  </a:lnTo>
                  <a:lnTo>
                    <a:pt x="1826606" y="858504"/>
                  </a:lnTo>
                  <a:lnTo>
                    <a:pt x="1834286" y="871211"/>
                  </a:lnTo>
                  <a:lnTo>
                    <a:pt x="1841437" y="884182"/>
                  </a:lnTo>
                  <a:lnTo>
                    <a:pt x="1848323" y="897418"/>
                  </a:lnTo>
                  <a:lnTo>
                    <a:pt x="1854944" y="910918"/>
                  </a:lnTo>
                  <a:lnTo>
                    <a:pt x="1861035" y="924684"/>
                  </a:lnTo>
                  <a:lnTo>
                    <a:pt x="1867127" y="938714"/>
                  </a:lnTo>
                  <a:lnTo>
                    <a:pt x="1872688" y="953008"/>
                  </a:lnTo>
                  <a:lnTo>
                    <a:pt x="1877985" y="967303"/>
                  </a:lnTo>
                  <a:lnTo>
                    <a:pt x="1882752" y="982127"/>
                  </a:lnTo>
                  <a:lnTo>
                    <a:pt x="1887255" y="997481"/>
                  </a:lnTo>
                  <a:lnTo>
                    <a:pt x="1891227" y="1012834"/>
                  </a:lnTo>
                  <a:lnTo>
                    <a:pt x="1894935" y="1028188"/>
                  </a:lnTo>
                  <a:lnTo>
                    <a:pt x="1897848" y="1044336"/>
                  </a:lnTo>
                  <a:lnTo>
                    <a:pt x="1900762" y="1060483"/>
                  </a:lnTo>
                  <a:lnTo>
                    <a:pt x="1903145" y="1077161"/>
                  </a:lnTo>
                  <a:lnTo>
                    <a:pt x="1904734" y="1094103"/>
                  </a:lnTo>
                  <a:lnTo>
                    <a:pt x="1905794" y="1111309"/>
                  </a:lnTo>
                  <a:lnTo>
                    <a:pt x="1906588" y="1128516"/>
                  </a:lnTo>
                  <a:lnTo>
                    <a:pt x="1906588" y="1146517"/>
                  </a:lnTo>
                  <a:lnTo>
                    <a:pt x="1906323" y="1161076"/>
                  </a:lnTo>
                  <a:lnTo>
                    <a:pt x="1905529" y="1175635"/>
                  </a:lnTo>
                  <a:lnTo>
                    <a:pt x="1904469" y="1189665"/>
                  </a:lnTo>
                  <a:lnTo>
                    <a:pt x="1903145" y="1203166"/>
                  </a:lnTo>
                  <a:lnTo>
                    <a:pt x="1901027" y="1216667"/>
                  </a:lnTo>
                  <a:lnTo>
                    <a:pt x="1898908" y="1229108"/>
                  </a:lnTo>
                  <a:lnTo>
                    <a:pt x="1896259" y="1241815"/>
                  </a:lnTo>
                  <a:lnTo>
                    <a:pt x="1893081" y="1253992"/>
                  </a:lnTo>
                  <a:lnTo>
                    <a:pt x="1889903" y="1265639"/>
                  </a:lnTo>
                  <a:lnTo>
                    <a:pt x="1886195" y="1277287"/>
                  </a:lnTo>
                  <a:lnTo>
                    <a:pt x="1881958" y="1288140"/>
                  </a:lnTo>
                  <a:lnTo>
                    <a:pt x="1877720" y="1299258"/>
                  </a:lnTo>
                  <a:lnTo>
                    <a:pt x="1872953" y="1309582"/>
                  </a:lnTo>
                  <a:lnTo>
                    <a:pt x="1867656" y="1319641"/>
                  </a:lnTo>
                  <a:lnTo>
                    <a:pt x="1862360" y="1329436"/>
                  </a:lnTo>
                  <a:lnTo>
                    <a:pt x="1856268" y="1338966"/>
                  </a:lnTo>
                  <a:lnTo>
                    <a:pt x="1850177" y="1347966"/>
                  </a:lnTo>
                  <a:lnTo>
                    <a:pt x="1843556" y="1356967"/>
                  </a:lnTo>
                  <a:lnTo>
                    <a:pt x="1836670" y="1365437"/>
                  </a:lnTo>
                  <a:lnTo>
                    <a:pt x="1829254" y="1373908"/>
                  </a:lnTo>
                  <a:lnTo>
                    <a:pt x="1821839" y="1381850"/>
                  </a:lnTo>
                  <a:lnTo>
                    <a:pt x="1813894" y="1389262"/>
                  </a:lnTo>
                  <a:lnTo>
                    <a:pt x="1805684" y="1396939"/>
                  </a:lnTo>
                  <a:lnTo>
                    <a:pt x="1797209" y="1404086"/>
                  </a:lnTo>
                  <a:lnTo>
                    <a:pt x="1788204" y="1410969"/>
                  </a:lnTo>
                  <a:lnTo>
                    <a:pt x="1779464" y="1417587"/>
                  </a:lnTo>
                  <a:lnTo>
                    <a:pt x="1769665" y="1423675"/>
                  </a:lnTo>
                  <a:lnTo>
                    <a:pt x="1759866" y="1429764"/>
                  </a:lnTo>
                  <a:lnTo>
                    <a:pt x="1749802" y="1435588"/>
                  </a:lnTo>
                  <a:lnTo>
                    <a:pt x="1739473" y="1441411"/>
                  </a:lnTo>
                  <a:lnTo>
                    <a:pt x="1728615" y="1446706"/>
                  </a:lnTo>
                  <a:lnTo>
                    <a:pt x="1717756" y="1451735"/>
                  </a:lnTo>
                  <a:lnTo>
                    <a:pt x="1706633" y="1456500"/>
                  </a:lnTo>
                  <a:lnTo>
                    <a:pt x="1694980" y="1461000"/>
                  </a:lnTo>
                  <a:lnTo>
                    <a:pt x="1683327" y="1465501"/>
                  </a:lnTo>
                  <a:lnTo>
                    <a:pt x="1671144" y="1469736"/>
                  </a:lnTo>
                  <a:lnTo>
                    <a:pt x="1658432" y="1473707"/>
                  </a:lnTo>
                  <a:lnTo>
                    <a:pt x="1645719" y="1477413"/>
                  </a:lnTo>
                  <a:lnTo>
                    <a:pt x="1633007" y="1480854"/>
                  </a:lnTo>
                  <a:lnTo>
                    <a:pt x="1619765" y="1484295"/>
                  </a:lnTo>
                  <a:lnTo>
                    <a:pt x="1606258" y="1487472"/>
                  </a:lnTo>
                  <a:lnTo>
                    <a:pt x="1592486" y="1490384"/>
                  </a:lnTo>
                  <a:lnTo>
                    <a:pt x="1578450" y="1493296"/>
                  </a:lnTo>
                  <a:lnTo>
                    <a:pt x="1563883" y="1495943"/>
                  </a:lnTo>
                  <a:lnTo>
                    <a:pt x="1549582" y="1498325"/>
                  </a:lnTo>
                  <a:lnTo>
                    <a:pt x="1534751" y="1500708"/>
                  </a:lnTo>
                  <a:lnTo>
                    <a:pt x="1519655" y="1502561"/>
                  </a:lnTo>
                  <a:lnTo>
                    <a:pt x="1504294" y="1504679"/>
                  </a:lnTo>
                  <a:lnTo>
                    <a:pt x="1488933" y="1506267"/>
                  </a:lnTo>
                  <a:lnTo>
                    <a:pt x="1473307" y="1507855"/>
                  </a:lnTo>
                  <a:lnTo>
                    <a:pt x="1440997" y="1510767"/>
                  </a:lnTo>
                  <a:lnTo>
                    <a:pt x="1407627" y="1512885"/>
                  </a:lnTo>
                  <a:lnTo>
                    <a:pt x="1373727" y="1515003"/>
                  </a:lnTo>
                  <a:lnTo>
                    <a:pt x="1338768" y="1516061"/>
                  </a:lnTo>
                  <a:lnTo>
                    <a:pt x="1302749" y="1517120"/>
                  </a:lnTo>
                  <a:lnTo>
                    <a:pt x="1266201" y="1517385"/>
                  </a:lnTo>
                  <a:lnTo>
                    <a:pt x="1228859" y="1517650"/>
                  </a:lnTo>
                  <a:lnTo>
                    <a:pt x="1227799" y="1517650"/>
                  </a:lnTo>
                  <a:lnTo>
                    <a:pt x="1226740" y="1517650"/>
                  </a:lnTo>
                  <a:lnTo>
                    <a:pt x="1189662" y="1517385"/>
                  </a:lnTo>
                  <a:lnTo>
                    <a:pt x="1152849" y="1517120"/>
                  </a:lnTo>
                  <a:lnTo>
                    <a:pt x="1117096" y="1516061"/>
                  </a:lnTo>
                  <a:lnTo>
                    <a:pt x="1082136" y="1515003"/>
                  </a:lnTo>
                  <a:lnTo>
                    <a:pt x="1048237" y="1512885"/>
                  </a:lnTo>
                  <a:lnTo>
                    <a:pt x="1014867" y="1510767"/>
                  </a:lnTo>
                  <a:lnTo>
                    <a:pt x="982556" y="1507855"/>
                  </a:lnTo>
                  <a:lnTo>
                    <a:pt x="966930" y="1506267"/>
                  </a:lnTo>
                  <a:lnTo>
                    <a:pt x="951570" y="1504679"/>
                  </a:lnTo>
                  <a:lnTo>
                    <a:pt x="935944" y="1502561"/>
                  </a:lnTo>
                  <a:lnTo>
                    <a:pt x="921113" y="1500708"/>
                  </a:lnTo>
                  <a:lnTo>
                    <a:pt x="906282" y="1498325"/>
                  </a:lnTo>
                  <a:lnTo>
                    <a:pt x="891451" y="1495943"/>
                  </a:lnTo>
                  <a:lnTo>
                    <a:pt x="877149" y="1493296"/>
                  </a:lnTo>
                  <a:lnTo>
                    <a:pt x="863377" y="1490384"/>
                  </a:lnTo>
                  <a:lnTo>
                    <a:pt x="849606" y="1487472"/>
                  </a:lnTo>
                  <a:lnTo>
                    <a:pt x="836099" y="1484295"/>
                  </a:lnTo>
                  <a:lnTo>
                    <a:pt x="822592" y="1480854"/>
                  </a:lnTo>
                  <a:lnTo>
                    <a:pt x="809879" y="1477413"/>
                  </a:lnTo>
                  <a:lnTo>
                    <a:pt x="797167" y="1473707"/>
                  </a:lnTo>
                  <a:lnTo>
                    <a:pt x="784719" y="1469736"/>
                  </a:lnTo>
                  <a:lnTo>
                    <a:pt x="772537" y="1465501"/>
                  </a:lnTo>
                  <a:lnTo>
                    <a:pt x="760884" y="1461000"/>
                  </a:lnTo>
                  <a:lnTo>
                    <a:pt x="749231" y="1456500"/>
                  </a:lnTo>
                  <a:lnTo>
                    <a:pt x="737842" y="1451735"/>
                  </a:lnTo>
                  <a:lnTo>
                    <a:pt x="726719" y="1446706"/>
                  </a:lnTo>
                  <a:lnTo>
                    <a:pt x="716125" y="1441411"/>
                  </a:lnTo>
                  <a:lnTo>
                    <a:pt x="705797" y="1435588"/>
                  </a:lnTo>
                  <a:lnTo>
                    <a:pt x="695733" y="1429764"/>
                  </a:lnTo>
                  <a:lnTo>
                    <a:pt x="686198" y="1423675"/>
                  </a:lnTo>
                  <a:lnTo>
                    <a:pt x="676399" y="1417587"/>
                  </a:lnTo>
                  <a:lnTo>
                    <a:pt x="667130" y="1410969"/>
                  </a:lnTo>
                  <a:lnTo>
                    <a:pt x="658655" y="1404086"/>
                  </a:lnTo>
                  <a:lnTo>
                    <a:pt x="650180" y="1396939"/>
                  </a:lnTo>
                  <a:lnTo>
                    <a:pt x="641705" y="1389262"/>
                  </a:lnTo>
                  <a:lnTo>
                    <a:pt x="633760" y="1381850"/>
                  </a:lnTo>
                  <a:lnTo>
                    <a:pt x="626609" y="1373908"/>
                  </a:lnTo>
                  <a:lnTo>
                    <a:pt x="619193" y="1365437"/>
                  </a:lnTo>
                  <a:lnTo>
                    <a:pt x="612043" y="1356967"/>
                  </a:lnTo>
                  <a:lnTo>
                    <a:pt x="605687" y="1347966"/>
                  </a:lnTo>
                  <a:lnTo>
                    <a:pt x="599595" y="1338966"/>
                  </a:lnTo>
                  <a:lnTo>
                    <a:pt x="593504" y="1329436"/>
                  </a:lnTo>
                  <a:lnTo>
                    <a:pt x="588207" y="1319641"/>
                  </a:lnTo>
                  <a:lnTo>
                    <a:pt x="582910" y="1309582"/>
                  </a:lnTo>
                  <a:lnTo>
                    <a:pt x="578143" y="1299258"/>
                  </a:lnTo>
                  <a:lnTo>
                    <a:pt x="573641" y="1288140"/>
                  </a:lnTo>
                  <a:lnTo>
                    <a:pt x="569668" y="1277287"/>
                  </a:lnTo>
                  <a:lnTo>
                    <a:pt x="565695" y="1265639"/>
                  </a:lnTo>
                  <a:lnTo>
                    <a:pt x="562517" y="1253992"/>
                  </a:lnTo>
                  <a:lnTo>
                    <a:pt x="559604" y="1241815"/>
                  </a:lnTo>
                  <a:lnTo>
                    <a:pt x="556691" y="1229108"/>
                  </a:lnTo>
                  <a:lnTo>
                    <a:pt x="554572" y="1216667"/>
                  </a:lnTo>
                  <a:lnTo>
                    <a:pt x="552718" y="1203166"/>
                  </a:lnTo>
                  <a:lnTo>
                    <a:pt x="551129" y="1189665"/>
                  </a:lnTo>
                  <a:lnTo>
                    <a:pt x="550070" y="1175635"/>
                  </a:lnTo>
                  <a:lnTo>
                    <a:pt x="549540" y="1161076"/>
                  </a:lnTo>
                  <a:lnTo>
                    <a:pt x="549275" y="1146517"/>
                  </a:lnTo>
                  <a:lnTo>
                    <a:pt x="549275" y="1128516"/>
                  </a:lnTo>
                  <a:lnTo>
                    <a:pt x="549805" y="1111309"/>
                  </a:lnTo>
                  <a:lnTo>
                    <a:pt x="551129" y="1094103"/>
                  </a:lnTo>
                  <a:lnTo>
                    <a:pt x="552718" y="1077161"/>
                  </a:lnTo>
                  <a:lnTo>
                    <a:pt x="555102" y="1060483"/>
                  </a:lnTo>
                  <a:lnTo>
                    <a:pt x="557485" y="1044336"/>
                  </a:lnTo>
                  <a:lnTo>
                    <a:pt x="560663" y="1028188"/>
                  </a:lnTo>
                  <a:lnTo>
                    <a:pt x="564371" y="1012834"/>
                  </a:lnTo>
                  <a:lnTo>
                    <a:pt x="568344" y="997481"/>
                  </a:lnTo>
                  <a:lnTo>
                    <a:pt x="572846" y="982127"/>
                  </a:lnTo>
                  <a:lnTo>
                    <a:pt x="577878" y="967303"/>
                  </a:lnTo>
                  <a:lnTo>
                    <a:pt x="582910" y="953008"/>
                  </a:lnTo>
                  <a:lnTo>
                    <a:pt x="588472" y="938714"/>
                  </a:lnTo>
                  <a:lnTo>
                    <a:pt x="594563" y="924684"/>
                  </a:lnTo>
                  <a:lnTo>
                    <a:pt x="600919" y="910918"/>
                  </a:lnTo>
                  <a:lnTo>
                    <a:pt x="607276" y="897418"/>
                  </a:lnTo>
                  <a:lnTo>
                    <a:pt x="614426" y="884182"/>
                  </a:lnTo>
                  <a:lnTo>
                    <a:pt x="621577" y="871211"/>
                  </a:lnTo>
                  <a:lnTo>
                    <a:pt x="628993" y="858504"/>
                  </a:lnTo>
                  <a:lnTo>
                    <a:pt x="636938" y="845798"/>
                  </a:lnTo>
                  <a:lnTo>
                    <a:pt x="644883" y="833886"/>
                  </a:lnTo>
                  <a:lnTo>
                    <a:pt x="653093" y="821709"/>
                  </a:lnTo>
                  <a:lnTo>
                    <a:pt x="661568" y="810061"/>
                  </a:lnTo>
                  <a:lnTo>
                    <a:pt x="670043" y="798414"/>
                  </a:lnTo>
                  <a:lnTo>
                    <a:pt x="679048" y="787295"/>
                  </a:lnTo>
                  <a:lnTo>
                    <a:pt x="688052" y="775913"/>
                  </a:lnTo>
                  <a:lnTo>
                    <a:pt x="697057" y="765059"/>
                  </a:lnTo>
                  <a:lnTo>
                    <a:pt x="706326" y="754206"/>
                  </a:lnTo>
                  <a:lnTo>
                    <a:pt x="715596" y="743882"/>
                  </a:lnTo>
                  <a:lnTo>
                    <a:pt x="725130" y="733558"/>
                  </a:lnTo>
                  <a:lnTo>
                    <a:pt x="734664" y="723499"/>
                  </a:lnTo>
                  <a:lnTo>
                    <a:pt x="744463" y="713704"/>
                  </a:lnTo>
                  <a:lnTo>
                    <a:pt x="764062" y="694115"/>
                  </a:lnTo>
                  <a:lnTo>
                    <a:pt x="783395" y="675585"/>
                  </a:lnTo>
                  <a:lnTo>
                    <a:pt x="802729" y="657584"/>
                  </a:lnTo>
                  <a:lnTo>
                    <a:pt x="822062" y="640113"/>
                  </a:lnTo>
                  <a:lnTo>
                    <a:pt x="841131" y="623700"/>
                  </a:lnTo>
                  <a:lnTo>
                    <a:pt x="859934" y="607553"/>
                  </a:lnTo>
                  <a:lnTo>
                    <a:pt x="895158" y="576845"/>
                  </a:lnTo>
                  <a:lnTo>
                    <a:pt x="911843" y="562021"/>
                  </a:lnTo>
                  <a:lnTo>
                    <a:pt x="927204" y="547991"/>
                  </a:lnTo>
                  <a:lnTo>
                    <a:pt x="941770" y="534226"/>
                  </a:lnTo>
                  <a:lnTo>
                    <a:pt x="955277" y="520725"/>
                  </a:lnTo>
                  <a:lnTo>
                    <a:pt x="961634" y="514107"/>
                  </a:lnTo>
                  <a:lnTo>
                    <a:pt x="967460" y="507490"/>
                  </a:lnTo>
                  <a:lnTo>
                    <a:pt x="973022" y="501136"/>
                  </a:lnTo>
                  <a:lnTo>
                    <a:pt x="978054" y="494783"/>
                  </a:lnTo>
                  <a:lnTo>
                    <a:pt x="982821" y="488430"/>
                  </a:lnTo>
                  <a:lnTo>
                    <a:pt x="987323" y="482341"/>
                  </a:lnTo>
                  <a:lnTo>
                    <a:pt x="991296" y="475988"/>
                  </a:lnTo>
                  <a:lnTo>
                    <a:pt x="994739" y="469900"/>
                  </a:lnTo>
                  <a:close/>
                  <a:moveTo>
                    <a:pt x="1025790" y="350837"/>
                  </a:moveTo>
                  <a:lnTo>
                    <a:pt x="1427428" y="350837"/>
                  </a:lnTo>
                  <a:lnTo>
                    <a:pt x="1431926" y="351101"/>
                  </a:lnTo>
                  <a:lnTo>
                    <a:pt x="1436159" y="351631"/>
                  </a:lnTo>
                  <a:lnTo>
                    <a:pt x="1440657" y="352953"/>
                  </a:lnTo>
                  <a:lnTo>
                    <a:pt x="1444361" y="354012"/>
                  </a:lnTo>
                  <a:lnTo>
                    <a:pt x="1448330" y="355599"/>
                  </a:lnTo>
                  <a:lnTo>
                    <a:pt x="1452034" y="357716"/>
                  </a:lnTo>
                  <a:lnTo>
                    <a:pt x="1455474" y="359833"/>
                  </a:lnTo>
                  <a:lnTo>
                    <a:pt x="1458913" y="362478"/>
                  </a:lnTo>
                  <a:lnTo>
                    <a:pt x="1461559" y="365124"/>
                  </a:lnTo>
                  <a:lnTo>
                    <a:pt x="1464205" y="368035"/>
                  </a:lnTo>
                  <a:lnTo>
                    <a:pt x="1466322" y="371474"/>
                  </a:lnTo>
                  <a:lnTo>
                    <a:pt x="1468174" y="374649"/>
                  </a:lnTo>
                  <a:lnTo>
                    <a:pt x="1469761" y="378354"/>
                  </a:lnTo>
                  <a:lnTo>
                    <a:pt x="1470819" y="382058"/>
                  </a:lnTo>
                  <a:lnTo>
                    <a:pt x="1471349" y="386027"/>
                  </a:lnTo>
                  <a:lnTo>
                    <a:pt x="1471613" y="389995"/>
                  </a:lnTo>
                  <a:lnTo>
                    <a:pt x="1471349" y="393964"/>
                  </a:lnTo>
                  <a:lnTo>
                    <a:pt x="1470819" y="397668"/>
                  </a:lnTo>
                  <a:lnTo>
                    <a:pt x="1469761" y="401372"/>
                  </a:lnTo>
                  <a:lnTo>
                    <a:pt x="1468174" y="405077"/>
                  </a:lnTo>
                  <a:lnTo>
                    <a:pt x="1466322" y="408516"/>
                  </a:lnTo>
                  <a:lnTo>
                    <a:pt x="1464205" y="411427"/>
                  </a:lnTo>
                  <a:lnTo>
                    <a:pt x="1461559" y="414602"/>
                  </a:lnTo>
                  <a:lnTo>
                    <a:pt x="1458913" y="417512"/>
                  </a:lnTo>
                  <a:lnTo>
                    <a:pt x="1455474" y="419893"/>
                  </a:lnTo>
                  <a:lnTo>
                    <a:pt x="1452034" y="422275"/>
                  </a:lnTo>
                  <a:lnTo>
                    <a:pt x="1448330" y="424127"/>
                  </a:lnTo>
                  <a:lnTo>
                    <a:pt x="1444361" y="425979"/>
                  </a:lnTo>
                  <a:lnTo>
                    <a:pt x="1440657" y="427037"/>
                  </a:lnTo>
                  <a:lnTo>
                    <a:pt x="1436159" y="428096"/>
                  </a:lnTo>
                  <a:lnTo>
                    <a:pt x="1431926" y="428625"/>
                  </a:lnTo>
                  <a:lnTo>
                    <a:pt x="1427428" y="428625"/>
                  </a:lnTo>
                  <a:lnTo>
                    <a:pt x="1025790" y="428625"/>
                  </a:lnTo>
                  <a:lnTo>
                    <a:pt x="1021027" y="428625"/>
                  </a:lnTo>
                  <a:lnTo>
                    <a:pt x="1016794" y="428096"/>
                  </a:lnTo>
                  <a:lnTo>
                    <a:pt x="1012296" y="427037"/>
                  </a:lnTo>
                  <a:lnTo>
                    <a:pt x="1008327" y="425979"/>
                  </a:lnTo>
                  <a:lnTo>
                    <a:pt x="1004359" y="424127"/>
                  </a:lnTo>
                  <a:lnTo>
                    <a:pt x="1000654" y="422275"/>
                  </a:lnTo>
                  <a:lnTo>
                    <a:pt x="997479" y="419893"/>
                  </a:lnTo>
                  <a:lnTo>
                    <a:pt x="994040" y="417512"/>
                  </a:lnTo>
                  <a:lnTo>
                    <a:pt x="991129" y="414602"/>
                  </a:lnTo>
                  <a:lnTo>
                    <a:pt x="988748" y="411427"/>
                  </a:lnTo>
                  <a:lnTo>
                    <a:pt x="986367" y="408516"/>
                  </a:lnTo>
                  <a:lnTo>
                    <a:pt x="984779" y="405077"/>
                  </a:lnTo>
                  <a:lnTo>
                    <a:pt x="983192" y="401372"/>
                  </a:lnTo>
                  <a:lnTo>
                    <a:pt x="981869" y="397668"/>
                  </a:lnTo>
                  <a:lnTo>
                    <a:pt x="981340" y="393964"/>
                  </a:lnTo>
                  <a:lnTo>
                    <a:pt x="981075" y="389995"/>
                  </a:lnTo>
                  <a:lnTo>
                    <a:pt x="981340" y="386027"/>
                  </a:lnTo>
                  <a:lnTo>
                    <a:pt x="981869" y="382058"/>
                  </a:lnTo>
                  <a:lnTo>
                    <a:pt x="983192" y="378354"/>
                  </a:lnTo>
                  <a:lnTo>
                    <a:pt x="984779" y="374649"/>
                  </a:lnTo>
                  <a:lnTo>
                    <a:pt x="986367" y="371474"/>
                  </a:lnTo>
                  <a:lnTo>
                    <a:pt x="988748" y="368035"/>
                  </a:lnTo>
                  <a:lnTo>
                    <a:pt x="991129" y="365124"/>
                  </a:lnTo>
                  <a:lnTo>
                    <a:pt x="994040" y="362478"/>
                  </a:lnTo>
                  <a:lnTo>
                    <a:pt x="997479" y="359833"/>
                  </a:lnTo>
                  <a:lnTo>
                    <a:pt x="1000654" y="357716"/>
                  </a:lnTo>
                  <a:lnTo>
                    <a:pt x="1004359" y="355599"/>
                  </a:lnTo>
                  <a:lnTo>
                    <a:pt x="1008327" y="354012"/>
                  </a:lnTo>
                  <a:lnTo>
                    <a:pt x="1012296" y="352953"/>
                  </a:lnTo>
                  <a:lnTo>
                    <a:pt x="1016794" y="351631"/>
                  </a:lnTo>
                  <a:lnTo>
                    <a:pt x="1021027" y="351101"/>
                  </a:lnTo>
                  <a:lnTo>
                    <a:pt x="1025790" y="350837"/>
                  </a:lnTo>
                  <a:close/>
                  <a:moveTo>
                    <a:pt x="1218698" y="0"/>
                  </a:moveTo>
                  <a:lnTo>
                    <a:pt x="1230852" y="0"/>
                  </a:lnTo>
                  <a:lnTo>
                    <a:pt x="1242477" y="0"/>
                  </a:lnTo>
                  <a:lnTo>
                    <a:pt x="1259387" y="265"/>
                  </a:lnTo>
                  <a:lnTo>
                    <a:pt x="1268898" y="529"/>
                  </a:lnTo>
                  <a:lnTo>
                    <a:pt x="1278938" y="1324"/>
                  </a:lnTo>
                  <a:lnTo>
                    <a:pt x="1289243" y="2118"/>
                  </a:lnTo>
                  <a:lnTo>
                    <a:pt x="1299811" y="2913"/>
                  </a:lnTo>
                  <a:lnTo>
                    <a:pt x="1310380" y="4237"/>
                  </a:lnTo>
                  <a:lnTo>
                    <a:pt x="1320420" y="6090"/>
                  </a:lnTo>
                  <a:lnTo>
                    <a:pt x="1329931" y="7944"/>
                  </a:lnTo>
                  <a:lnTo>
                    <a:pt x="1338914" y="10327"/>
                  </a:lnTo>
                  <a:lnTo>
                    <a:pt x="1343142" y="11387"/>
                  </a:lnTo>
                  <a:lnTo>
                    <a:pt x="1347105" y="12711"/>
                  </a:lnTo>
                  <a:lnTo>
                    <a:pt x="1350540" y="14564"/>
                  </a:lnTo>
                  <a:lnTo>
                    <a:pt x="1353974" y="15889"/>
                  </a:lnTo>
                  <a:lnTo>
                    <a:pt x="1356881" y="17477"/>
                  </a:lnTo>
                  <a:lnTo>
                    <a:pt x="1359523" y="19596"/>
                  </a:lnTo>
                  <a:lnTo>
                    <a:pt x="1361636" y="21450"/>
                  </a:lnTo>
                  <a:lnTo>
                    <a:pt x="1363486" y="23568"/>
                  </a:lnTo>
                  <a:lnTo>
                    <a:pt x="1365600" y="26746"/>
                  </a:lnTo>
                  <a:lnTo>
                    <a:pt x="1367449" y="30718"/>
                  </a:lnTo>
                  <a:lnTo>
                    <a:pt x="1368506" y="34690"/>
                  </a:lnTo>
                  <a:lnTo>
                    <a:pt x="1369034" y="39192"/>
                  </a:lnTo>
                  <a:lnTo>
                    <a:pt x="1369299" y="43959"/>
                  </a:lnTo>
                  <a:lnTo>
                    <a:pt x="1369034" y="48725"/>
                  </a:lnTo>
                  <a:lnTo>
                    <a:pt x="1368242" y="54022"/>
                  </a:lnTo>
                  <a:lnTo>
                    <a:pt x="1367449" y="59583"/>
                  </a:lnTo>
                  <a:lnTo>
                    <a:pt x="1365864" y="65144"/>
                  </a:lnTo>
                  <a:lnTo>
                    <a:pt x="1364279" y="70705"/>
                  </a:lnTo>
                  <a:lnTo>
                    <a:pt x="1362165" y="76531"/>
                  </a:lnTo>
                  <a:lnTo>
                    <a:pt x="1360315" y="82621"/>
                  </a:lnTo>
                  <a:lnTo>
                    <a:pt x="1355295" y="94538"/>
                  </a:lnTo>
                  <a:lnTo>
                    <a:pt x="1349747" y="106719"/>
                  </a:lnTo>
                  <a:lnTo>
                    <a:pt x="1343670" y="119166"/>
                  </a:lnTo>
                  <a:lnTo>
                    <a:pt x="1337857" y="131082"/>
                  </a:lnTo>
                  <a:lnTo>
                    <a:pt x="1326496" y="153856"/>
                  </a:lnTo>
                  <a:lnTo>
                    <a:pt x="1321212" y="164184"/>
                  </a:lnTo>
                  <a:lnTo>
                    <a:pt x="1317249" y="173982"/>
                  </a:lnTo>
                  <a:lnTo>
                    <a:pt x="1315400" y="177954"/>
                  </a:lnTo>
                  <a:lnTo>
                    <a:pt x="1314078" y="182191"/>
                  </a:lnTo>
                  <a:lnTo>
                    <a:pt x="1313286" y="185899"/>
                  </a:lnTo>
                  <a:lnTo>
                    <a:pt x="1312493" y="189341"/>
                  </a:lnTo>
                  <a:lnTo>
                    <a:pt x="1318834" y="188812"/>
                  </a:lnTo>
                  <a:lnTo>
                    <a:pt x="1324647" y="187488"/>
                  </a:lnTo>
                  <a:lnTo>
                    <a:pt x="1330724" y="185634"/>
                  </a:lnTo>
                  <a:lnTo>
                    <a:pt x="1336272" y="183250"/>
                  </a:lnTo>
                  <a:lnTo>
                    <a:pt x="1341556" y="180338"/>
                  </a:lnTo>
                  <a:lnTo>
                    <a:pt x="1346841" y="176895"/>
                  </a:lnTo>
                  <a:lnTo>
                    <a:pt x="1351861" y="173188"/>
                  </a:lnTo>
                  <a:lnTo>
                    <a:pt x="1356616" y="169480"/>
                  </a:lnTo>
                  <a:lnTo>
                    <a:pt x="1361372" y="164978"/>
                  </a:lnTo>
                  <a:lnTo>
                    <a:pt x="1365864" y="160212"/>
                  </a:lnTo>
                  <a:lnTo>
                    <a:pt x="1370091" y="154915"/>
                  </a:lnTo>
                  <a:lnTo>
                    <a:pt x="1374319" y="149884"/>
                  </a:lnTo>
                  <a:lnTo>
                    <a:pt x="1378282" y="144323"/>
                  </a:lnTo>
                  <a:lnTo>
                    <a:pt x="1382245" y="139027"/>
                  </a:lnTo>
                  <a:lnTo>
                    <a:pt x="1385944" y="133201"/>
                  </a:lnTo>
                  <a:lnTo>
                    <a:pt x="1389114" y="127375"/>
                  </a:lnTo>
                  <a:lnTo>
                    <a:pt x="1396248" y="115723"/>
                  </a:lnTo>
                  <a:lnTo>
                    <a:pt x="1402325" y="104071"/>
                  </a:lnTo>
                  <a:lnTo>
                    <a:pt x="1413950" y="82357"/>
                  </a:lnTo>
                  <a:lnTo>
                    <a:pt x="1418970" y="72559"/>
                  </a:lnTo>
                  <a:lnTo>
                    <a:pt x="1423990" y="64614"/>
                  </a:lnTo>
                  <a:lnTo>
                    <a:pt x="1426104" y="60907"/>
                  </a:lnTo>
                  <a:lnTo>
                    <a:pt x="1428746" y="57729"/>
                  </a:lnTo>
                  <a:lnTo>
                    <a:pt x="1431124" y="55081"/>
                  </a:lnTo>
                  <a:lnTo>
                    <a:pt x="1433238" y="52698"/>
                  </a:lnTo>
                  <a:lnTo>
                    <a:pt x="1435880" y="51109"/>
                  </a:lnTo>
                  <a:lnTo>
                    <a:pt x="1438258" y="49255"/>
                  </a:lnTo>
                  <a:lnTo>
                    <a:pt x="1441428" y="48196"/>
                  </a:lnTo>
                  <a:lnTo>
                    <a:pt x="1444863" y="47137"/>
                  </a:lnTo>
                  <a:lnTo>
                    <a:pt x="1448033" y="46342"/>
                  </a:lnTo>
                  <a:lnTo>
                    <a:pt x="1451997" y="45812"/>
                  </a:lnTo>
                  <a:lnTo>
                    <a:pt x="1455960" y="45283"/>
                  </a:lnTo>
                  <a:lnTo>
                    <a:pt x="1459923" y="45283"/>
                  </a:lnTo>
                  <a:lnTo>
                    <a:pt x="1464415" y="45283"/>
                  </a:lnTo>
                  <a:lnTo>
                    <a:pt x="1468642" y="45812"/>
                  </a:lnTo>
                  <a:lnTo>
                    <a:pt x="1477889" y="46872"/>
                  </a:lnTo>
                  <a:lnTo>
                    <a:pt x="1487665" y="48461"/>
                  </a:lnTo>
                  <a:lnTo>
                    <a:pt x="1497441" y="50844"/>
                  </a:lnTo>
                  <a:lnTo>
                    <a:pt x="1507217" y="53227"/>
                  </a:lnTo>
                  <a:lnTo>
                    <a:pt x="1517257" y="56140"/>
                  </a:lnTo>
                  <a:lnTo>
                    <a:pt x="1527033" y="59053"/>
                  </a:lnTo>
                  <a:lnTo>
                    <a:pt x="1536280" y="62231"/>
                  </a:lnTo>
                  <a:lnTo>
                    <a:pt x="1545263" y="65673"/>
                  </a:lnTo>
                  <a:lnTo>
                    <a:pt x="1553190" y="68851"/>
                  </a:lnTo>
                  <a:lnTo>
                    <a:pt x="1567193" y="74677"/>
                  </a:lnTo>
                  <a:lnTo>
                    <a:pt x="1578290" y="79709"/>
                  </a:lnTo>
                  <a:lnTo>
                    <a:pt x="1587801" y="84210"/>
                  </a:lnTo>
                  <a:lnTo>
                    <a:pt x="1595463" y="88447"/>
                  </a:lnTo>
                  <a:lnTo>
                    <a:pt x="1601804" y="92420"/>
                  </a:lnTo>
                  <a:lnTo>
                    <a:pt x="1604182" y="94273"/>
                  </a:lnTo>
                  <a:lnTo>
                    <a:pt x="1606560" y="96127"/>
                  </a:lnTo>
                  <a:lnTo>
                    <a:pt x="1608410" y="97716"/>
                  </a:lnTo>
                  <a:lnTo>
                    <a:pt x="1609995" y="99305"/>
                  </a:lnTo>
                  <a:lnTo>
                    <a:pt x="1611052" y="101158"/>
                  </a:lnTo>
                  <a:lnTo>
                    <a:pt x="1612109" y="102747"/>
                  </a:lnTo>
                  <a:lnTo>
                    <a:pt x="1612637" y="104336"/>
                  </a:lnTo>
                  <a:lnTo>
                    <a:pt x="1612901" y="106190"/>
                  </a:lnTo>
                  <a:lnTo>
                    <a:pt x="1612901" y="107779"/>
                  </a:lnTo>
                  <a:lnTo>
                    <a:pt x="1612637" y="109103"/>
                  </a:lnTo>
                  <a:lnTo>
                    <a:pt x="1612109" y="110956"/>
                  </a:lnTo>
                  <a:lnTo>
                    <a:pt x="1611316" y="112545"/>
                  </a:lnTo>
                  <a:lnTo>
                    <a:pt x="1610523" y="114399"/>
                  </a:lnTo>
                  <a:lnTo>
                    <a:pt x="1609202" y="115988"/>
                  </a:lnTo>
                  <a:lnTo>
                    <a:pt x="1605768" y="119431"/>
                  </a:lnTo>
                  <a:lnTo>
                    <a:pt x="1601804" y="122873"/>
                  </a:lnTo>
                  <a:lnTo>
                    <a:pt x="1596784" y="126845"/>
                  </a:lnTo>
                  <a:lnTo>
                    <a:pt x="1584895" y="135849"/>
                  </a:lnTo>
                  <a:lnTo>
                    <a:pt x="1570627" y="146706"/>
                  </a:lnTo>
                  <a:lnTo>
                    <a:pt x="1562701" y="152532"/>
                  </a:lnTo>
                  <a:lnTo>
                    <a:pt x="1555039" y="159152"/>
                  </a:lnTo>
                  <a:lnTo>
                    <a:pt x="1546584" y="166567"/>
                  </a:lnTo>
                  <a:lnTo>
                    <a:pt x="1537865" y="174512"/>
                  </a:lnTo>
                  <a:lnTo>
                    <a:pt x="1529146" y="183250"/>
                  </a:lnTo>
                  <a:lnTo>
                    <a:pt x="1520427" y="192784"/>
                  </a:lnTo>
                  <a:lnTo>
                    <a:pt x="1511444" y="203111"/>
                  </a:lnTo>
                  <a:lnTo>
                    <a:pt x="1507217" y="208673"/>
                  </a:lnTo>
                  <a:lnTo>
                    <a:pt x="1502725" y="214234"/>
                  </a:lnTo>
                  <a:lnTo>
                    <a:pt x="1498498" y="220589"/>
                  </a:lnTo>
                  <a:lnTo>
                    <a:pt x="1494270" y="226680"/>
                  </a:lnTo>
                  <a:lnTo>
                    <a:pt x="1490043" y="233300"/>
                  </a:lnTo>
                  <a:lnTo>
                    <a:pt x="1486080" y="240185"/>
                  </a:lnTo>
                  <a:lnTo>
                    <a:pt x="1482117" y="247335"/>
                  </a:lnTo>
                  <a:lnTo>
                    <a:pt x="1478154" y="254485"/>
                  </a:lnTo>
                  <a:lnTo>
                    <a:pt x="1474190" y="262165"/>
                  </a:lnTo>
                  <a:lnTo>
                    <a:pt x="1470491" y="270374"/>
                  </a:lnTo>
                  <a:lnTo>
                    <a:pt x="1466792" y="278318"/>
                  </a:lnTo>
                  <a:lnTo>
                    <a:pt x="1463622" y="286792"/>
                  </a:lnTo>
                  <a:lnTo>
                    <a:pt x="1460187" y="295796"/>
                  </a:lnTo>
                  <a:lnTo>
                    <a:pt x="1456752" y="304800"/>
                  </a:lnTo>
                  <a:lnTo>
                    <a:pt x="1234815" y="304800"/>
                  </a:lnTo>
                  <a:lnTo>
                    <a:pt x="1226625" y="304800"/>
                  </a:lnTo>
                  <a:lnTo>
                    <a:pt x="1004423" y="304800"/>
                  </a:lnTo>
                  <a:lnTo>
                    <a:pt x="1001253" y="295796"/>
                  </a:lnTo>
                  <a:lnTo>
                    <a:pt x="998082" y="287057"/>
                  </a:lnTo>
                  <a:lnTo>
                    <a:pt x="994647" y="278583"/>
                  </a:lnTo>
                  <a:lnTo>
                    <a:pt x="990948" y="270639"/>
                  </a:lnTo>
                  <a:lnTo>
                    <a:pt x="987514" y="262959"/>
                  </a:lnTo>
                  <a:lnTo>
                    <a:pt x="984079" y="255280"/>
                  </a:lnTo>
                  <a:lnTo>
                    <a:pt x="980380" y="248395"/>
                  </a:lnTo>
                  <a:lnTo>
                    <a:pt x="976417" y="241509"/>
                  </a:lnTo>
                  <a:lnTo>
                    <a:pt x="972718" y="235154"/>
                  </a:lnTo>
                  <a:lnTo>
                    <a:pt x="968755" y="229063"/>
                  </a:lnTo>
                  <a:lnTo>
                    <a:pt x="965056" y="223237"/>
                  </a:lnTo>
                  <a:lnTo>
                    <a:pt x="961357" y="217676"/>
                  </a:lnTo>
                  <a:lnTo>
                    <a:pt x="957393" y="212380"/>
                  </a:lnTo>
                  <a:lnTo>
                    <a:pt x="953430" y="207348"/>
                  </a:lnTo>
                  <a:lnTo>
                    <a:pt x="945504" y="198080"/>
                  </a:lnTo>
                  <a:lnTo>
                    <a:pt x="937578" y="189606"/>
                  </a:lnTo>
                  <a:lnTo>
                    <a:pt x="929916" y="181926"/>
                  </a:lnTo>
                  <a:lnTo>
                    <a:pt x="922253" y="175041"/>
                  </a:lnTo>
                  <a:lnTo>
                    <a:pt x="914855" y="169215"/>
                  </a:lnTo>
                  <a:lnTo>
                    <a:pt x="907986" y="163390"/>
                  </a:lnTo>
                  <a:lnTo>
                    <a:pt x="900852" y="158358"/>
                  </a:lnTo>
                  <a:lnTo>
                    <a:pt x="888699" y="149884"/>
                  </a:lnTo>
                  <a:lnTo>
                    <a:pt x="877866" y="142469"/>
                  </a:lnTo>
                  <a:lnTo>
                    <a:pt x="873374" y="139027"/>
                  </a:lnTo>
                  <a:lnTo>
                    <a:pt x="869940" y="135584"/>
                  </a:lnTo>
                  <a:lnTo>
                    <a:pt x="866505" y="132671"/>
                  </a:lnTo>
                  <a:lnTo>
                    <a:pt x="865448" y="130817"/>
                  </a:lnTo>
                  <a:lnTo>
                    <a:pt x="864127" y="129229"/>
                  </a:lnTo>
                  <a:lnTo>
                    <a:pt x="863334" y="127110"/>
                  </a:lnTo>
                  <a:lnTo>
                    <a:pt x="862542" y="125521"/>
                  </a:lnTo>
                  <a:lnTo>
                    <a:pt x="862277" y="123668"/>
                  </a:lnTo>
                  <a:lnTo>
                    <a:pt x="862013" y="121814"/>
                  </a:lnTo>
                  <a:lnTo>
                    <a:pt x="862013" y="119960"/>
                  </a:lnTo>
                  <a:lnTo>
                    <a:pt x="862277" y="117577"/>
                  </a:lnTo>
                  <a:lnTo>
                    <a:pt x="862542" y="115723"/>
                  </a:lnTo>
                  <a:lnTo>
                    <a:pt x="863334" y="113340"/>
                  </a:lnTo>
                  <a:lnTo>
                    <a:pt x="864127" y="110956"/>
                  </a:lnTo>
                  <a:lnTo>
                    <a:pt x="865712" y="108308"/>
                  </a:lnTo>
                  <a:lnTo>
                    <a:pt x="868883" y="103012"/>
                  </a:lnTo>
                  <a:lnTo>
                    <a:pt x="873374" y="97186"/>
                  </a:lnTo>
                  <a:lnTo>
                    <a:pt x="879187" y="90301"/>
                  </a:lnTo>
                  <a:lnTo>
                    <a:pt x="885792" y="83151"/>
                  </a:lnTo>
                  <a:lnTo>
                    <a:pt x="893983" y="74677"/>
                  </a:lnTo>
                  <a:lnTo>
                    <a:pt x="896625" y="72029"/>
                  </a:lnTo>
                  <a:lnTo>
                    <a:pt x="899795" y="69910"/>
                  </a:lnTo>
                  <a:lnTo>
                    <a:pt x="902966" y="67527"/>
                  </a:lnTo>
                  <a:lnTo>
                    <a:pt x="906665" y="65409"/>
                  </a:lnTo>
                  <a:lnTo>
                    <a:pt x="910364" y="63025"/>
                  </a:lnTo>
                  <a:lnTo>
                    <a:pt x="914327" y="60907"/>
                  </a:lnTo>
                  <a:lnTo>
                    <a:pt x="923046" y="57199"/>
                  </a:lnTo>
                  <a:lnTo>
                    <a:pt x="932029" y="53492"/>
                  </a:lnTo>
                  <a:lnTo>
                    <a:pt x="941805" y="50579"/>
                  </a:lnTo>
                  <a:lnTo>
                    <a:pt x="952109" y="47931"/>
                  </a:lnTo>
                  <a:lnTo>
                    <a:pt x="962149" y="46077"/>
                  </a:lnTo>
                  <a:lnTo>
                    <a:pt x="972189" y="44224"/>
                  </a:lnTo>
                  <a:lnTo>
                    <a:pt x="981965" y="43429"/>
                  </a:lnTo>
                  <a:lnTo>
                    <a:pt x="991477" y="43164"/>
                  </a:lnTo>
                  <a:lnTo>
                    <a:pt x="996232" y="43429"/>
                  </a:lnTo>
                  <a:lnTo>
                    <a:pt x="1000724" y="43694"/>
                  </a:lnTo>
                  <a:lnTo>
                    <a:pt x="1004951" y="43959"/>
                  </a:lnTo>
                  <a:lnTo>
                    <a:pt x="1008915" y="44753"/>
                  </a:lnTo>
                  <a:lnTo>
                    <a:pt x="1012878" y="45812"/>
                  </a:lnTo>
                  <a:lnTo>
                    <a:pt x="1016577" y="46607"/>
                  </a:lnTo>
                  <a:lnTo>
                    <a:pt x="1019747" y="47931"/>
                  </a:lnTo>
                  <a:lnTo>
                    <a:pt x="1022918" y="49255"/>
                  </a:lnTo>
                  <a:lnTo>
                    <a:pt x="1025560" y="51109"/>
                  </a:lnTo>
                  <a:lnTo>
                    <a:pt x="1027938" y="52698"/>
                  </a:lnTo>
                  <a:lnTo>
                    <a:pt x="1030316" y="55081"/>
                  </a:lnTo>
                  <a:lnTo>
                    <a:pt x="1032429" y="57729"/>
                  </a:lnTo>
                  <a:lnTo>
                    <a:pt x="1035072" y="60907"/>
                  </a:lnTo>
                  <a:lnTo>
                    <a:pt x="1037185" y="64614"/>
                  </a:lnTo>
                  <a:lnTo>
                    <a:pt x="1042205" y="72559"/>
                  </a:lnTo>
                  <a:lnTo>
                    <a:pt x="1047754" y="82357"/>
                  </a:lnTo>
                  <a:lnTo>
                    <a:pt x="1058851" y="104071"/>
                  </a:lnTo>
                  <a:lnTo>
                    <a:pt x="1065192" y="115723"/>
                  </a:lnTo>
                  <a:lnTo>
                    <a:pt x="1072061" y="127375"/>
                  </a:lnTo>
                  <a:lnTo>
                    <a:pt x="1075496" y="133201"/>
                  </a:lnTo>
                  <a:lnTo>
                    <a:pt x="1079195" y="139027"/>
                  </a:lnTo>
                  <a:lnTo>
                    <a:pt x="1082894" y="144323"/>
                  </a:lnTo>
                  <a:lnTo>
                    <a:pt x="1086857" y="149884"/>
                  </a:lnTo>
                  <a:lnTo>
                    <a:pt x="1091084" y="154915"/>
                  </a:lnTo>
                  <a:lnTo>
                    <a:pt x="1095576" y="160212"/>
                  </a:lnTo>
                  <a:lnTo>
                    <a:pt x="1100067" y="164978"/>
                  </a:lnTo>
                  <a:lnTo>
                    <a:pt x="1104559" y="169480"/>
                  </a:lnTo>
                  <a:lnTo>
                    <a:pt x="1109315" y="173188"/>
                  </a:lnTo>
                  <a:lnTo>
                    <a:pt x="1114335" y="176895"/>
                  </a:lnTo>
                  <a:lnTo>
                    <a:pt x="1119619" y="180338"/>
                  </a:lnTo>
                  <a:lnTo>
                    <a:pt x="1124903" y="183250"/>
                  </a:lnTo>
                  <a:lnTo>
                    <a:pt x="1130716" y="185634"/>
                  </a:lnTo>
                  <a:lnTo>
                    <a:pt x="1136529" y="187488"/>
                  </a:lnTo>
                  <a:lnTo>
                    <a:pt x="1142341" y="188812"/>
                  </a:lnTo>
                  <a:lnTo>
                    <a:pt x="1148947" y="189341"/>
                  </a:lnTo>
                  <a:lnTo>
                    <a:pt x="1148154" y="185899"/>
                  </a:lnTo>
                  <a:lnTo>
                    <a:pt x="1147097" y="182191"/>
                  </a:lnTo>
                  <a:lnTo>
                    <a:pt x="1145776" y="177954"/>
                  </a:lnTo>
                  <a:lnTo>
                    <a:pt x="1144191" y="173982"/>
                  </a:lnTo>
                  <a:lnTo>
                    <a:pt x="1139963" y="164184"/>
                  </a:lnTo>
                  <a:lnTo>
                    <a:pt x="1134943" y="153856"/>
                  </a:lnTo>
                  <a:lnTo>
                    <a:pt x="1123318" y="131082"/>
                  </a:lnTo>
                  <a:lnTo>
                    <a:pt x="1117505" y="119166"/>
                  </a:lnTo>
                  <a:lnTo>
                    <a:pt x="1111693" y="106719"/>
                  </a:lnTo>
                  <a:lnTo>
                    <a:pt x="1105880" y="94538"/>
                  </a:lnTo>
                  <a:lnTo>
                    <a:pt x="1100860" y="82621"/>
                  </a:lnTo>
                  <a:lnTo>
                    <a:pt x="1099011" y="76531"/>
                  </a:lnTo>
                  <a:lnTo>
                    <a:pt x="1096897" y="70705"/>
                  </a:lnTo>
                  <a:lnTo>
                    <a:pt x="1095312" y="65144"/>
                  </a:lnTo>
                  <a:lnTo>
                    <a:pt x="1093991" y="59583"/>
                  </a:lnTo>
                  <a:lnTo>
                    <a:pt x="1092934" y="54022"/>
                  </a:lnTo>
                  <a:lnTo>
                    <a:pt x="1092141" y="48725"/>
                  </a:lnTo>
                  <a:lnTo>
                    <a:pt x="1092141" y="43959"/>
                  </a:lnTo>
                  <a:lnTo>
                    <a:pt x="1092141" y="39192"/>
                  </a:lnTo>
                  <a:lnTo>
                    <a:pt x="1092934" y="34690"/>
                  </a:lnTo>
                  <a:lnTo>
                    <a:pt x="1094255" y="30718"/>
                  </a:lnTo>
                  <a:lnTo>
                    <a:pt x="1095576" y="26746"/>
                  </a:lnTo>
                  <a:lnTo>
                    <a:pt x="1097954" y="23568"/>
                  </a:lnTo>
                  <a:lnTo>
                    <a:pt x="1099803" y="21450"/>
                  </a:lnTo>
                  <a:lnTo>
                    <a:pt x="1101653" y="19596"/>
                  </a:lnTo>
                  <a:lnTo>
                    <a:pt x="1104559" y="17477"/>
                  </a:lnTo>
                  <a:lnTo>
                    <a:pt x="1107465" y="15889"/>
                  </a:lnTo>
                  <a:lnTo>
                    <a:pt x="1110636" y="14564"/>
                  </a:lnTo>
                  <a:lnTo>
                    <a:pt x="1114335" y="12711"/>
                  </a:lnTo>
                  <a:lnTo>
                    <a:pt x="1118034" y="11387"/>
                  </a:lnTo>
                  <a:lnTo>
                    <a:pt x="1122261" y="10327"/>
                  </a:lnTo>
                  <a:lnTo>
                    <a:pt x="1131244" y="7944"/>
                  </a:lnTo>
                  <a:lnTo>
                    <a:pt x="1140756" y="6090"/>
                  </a:lnTo>
                  <a:lnTo>
                    <a:pt x="1150796" y="4237"/>
                  </a:lnTo>
                  <a:lnTo>
                    <a:pt x="1161364" y="2913"/>
                  </a:lnTo>
                  <a:lnTo>
                    <a:pt x="1171933" y="2118"/>
                  </a:lnTo>
                  <a:lnTo>
                    <a:pt x="1182237" y="1324"/>
                  </a:lnTo>
                  <a:lnTo>
                    <a:pt x="1192277" y="529"/>
                  </a:lnTo>
                  <a:lnTo>
                    <a:pt x="1201789" y="265"/>
                  </a:lnTo>
                  <a:lnTo>
                    <a:pt x="1218698" y="0"/>
                  </a:lnTo>
                  <a:close/>
                </a:path>
              </a:pathLst>
            </a:custGeom>
            <a:solidFill>
              <a:srgbClr val="FFFFFF"/>
            </a:solidFill>
            <a:ln>
              <a:noFill/>
            </a:ln>
          </p:spPr>
          <p:txBody>
            <a:bodyPr anchor="ctr">
              <a:scene3d>
                <a:camera prst="orthographicFront"/>
                <a:lightRig rig="threePt" dir="t"/>
              </a:scene3d>
              <a:sp3d>
                <a:contourClr>
                  <a:srgbClr val="FFFFFF"/>
                </a:contourClr>
              </a:sp3d>
            </a:bodyPr>
            <a:p>
              <a:pPr algn="ctr"/>
              <a:endParaRPr lang="zh-CN" altLang="en-US">
                <a:solidFill>
                  <a:srgbClr val="FFFFFF"/>
                </a:solidFill>
              </a:endParaRPr>
            </a:p>
          </p:txBody>
        </p:sp>
      </p:grpSp>
      <p:grpSp>
        <p:nvGrpSpPr>
          <p:cNvPr id="38" name="组合 37"/>
          <p:cNvGrpSpPr/>
          <p:nvPr>
            <p:custDataLst>
              <p:tags r:id="rId16"/>
            </p:custDataLst>
          </p:nvPr>
        </p:nvGrpSpPr>
        <p:grpSpPr>
          <a:xfrm>
            <a:off x="6025231" y="3742054"/>
            <a:ext cx="5754722" cy="676106"/>
            <a:chOff x="4061291" y="2160333"/>
            <a:chExt cx="4427022" cy="520118"/>
          </a:xfrm>
        </p:grpSpPr>
        <p:sp>
          <p:nvSpPr>
            <p:cNvPr id="39" name="任意多边形 38"/>
            <p:cNvSpPr/>
            <p:nvPr>
              <p:custDataLst>
                <p:tags r:id="rId17"/>
              </p:custDataLst>
            </p:nvPr>
          </p:nvSpPr>
          <p:spPr>
            <a:xfrm>
              <a:off x="4061291" y="2160333"/>
              <a:ext cx="520118" cy="52011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E85C44"/>
            </a:solidFill>
            <a:ln w="12700" cap="flat" cmpd="sng" algn="ctr">
              <a:noFill/>
              <a:prstDash val="solid"/>
              <a:miter lim="800000"/>
            </a:ln>
            <a:effectLst/>
          </p:spPr>
          <p:txBody>
            <a:bodyPr rtlCol="0" anchor="ctr"/>
            <a:p>
              <a:pPr algn="ctr"/>
              <a:r>
                <a:rPr lang="en-US" altLang="zh-CN">
                  <a:solidFill>
                    <a:srgbClr val="FFFFFF"/>
                  </a:solidFill>
                </a:rPr>
                <a:t>4</a:t>
              </a:r>
              <a:endParaRPr lang="zh-CN" altLang="en-US">
                <a:solidFill>
                  <a:srgbClr val="FFFFFF"/>
                </a:solidFill>
              </a:endParaRPr>
            </a:p>
          </p:txBody>
        </p:sp>
        <p:sp>
          <p:nvSpPr>
            <p:cNvPr id="40" name="文本框 39"/>
            <p:cNvSpPr txBox="1"/>
            <p:nvPr>
              <p:custDataLst>
                <p:tags r:id="rId18"/>
              </p:custDataLst>
            </p:nvPr>
          </p:nvSpPr>
          <p:spPr>
            <a:xfrm>
              <a:off x="4656613" y="2236701"/>
              <a:ext cx="3831700" cy="367954"/>
            </a:xfrm>
            <a:prstGeom prst="rect">
              <a:avLst/>
            </a:prstGeom>
            <a:noFill/>
          </p:spPr>
          <p:txBody>
            <a:bodyPr wrap="square" rtlCol="0" anchor="ctr" anchorCtr="0">
              <a:noAutofit/>
            </a:bodyPr>
            <a:p>
              <a:pPr algn="l">
                <a:lnSpc>
                  <a:spcPct val="110000"/>
                </a:lnSpc>
                <a:buClrTx/>
                <a:buSzTx/>
                <a:buFontTx/>
              </a:pPr>
              <a:r>
                <a:rPr lang="zh-CN" altLang="en-US" sz="2800" smtClean="0">
                  <a:solidFill>
                    <a:sysClr val="windowText" lastClr="000000">
                      <a:lumMod val="65000"/>
                      <a:lumOff val="35000"/>
                    </a:sysClr>
                  </a:solidFill>
                </a:rPr>
                <a:t>注意事项</a:t>
              </a:r>
              <a:endParaRPr lang="zh-CN" altLang="en-US" sz="2800" smtClean="0">
                <a:solidFill>
                  <a:sysClr val="windowText" lastClr="000000">
                    <a:lumMod val="65000"/>
                    <a:lumOff val="35000"/>
                  </a:sysClr>
                </a:solidFill>
              </a:endParaRPr>
            </a:p>
          </p:txBody>
        </p:sp>
      </p:gr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2295583" y="79928"/>
            <a:ext cx="10415848" cy="830997"/>
          </a:xfrm>
          <a:prstGeom prst="rect">
            <a:avLst/>
          </a:prstGeom>
          <a:noFill/>
        </p:spPr>
        <p:txBody>
          <a:bodyPr>
            <a:spAutoFit/>
            <a:scene3d>
              <a:camera prst="orthographicFron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一、金融支持政策历程简要回顾</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2" name="矩形 1"/>
          <p:cNvSpPr/>
          <p:nvPr/>
        </p:nvSpPr>
        <p:spPr>
          <a:xfrm>
            <a:off x="868363" y="727075"/>
            <a:ext cx="10842625" cy="5600700"/>
          </a:xfrm>
          <a:prstGeom prst="rect">
            <a:avLst/>
          </a:prstGeom>
        </p:spPr>
        <p:txBody>
          <a:bodyPr>
            <a:spAutoFit/>
          </a:bodyPr>
          <a:lstStyle/>
          <a:p>
            <a:pPr marL="34290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Char char="u"/>
              <a:defRPr/>
            </a:pPr>
            <a:endParaRPr kumimoji="0" lang="en-US" altLang="zh-CN" sz="18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Times New Roman" panose="02020603050405020304" pitchFamily="18" charset="0"/>
            </a:endParaRPr>
          </a:p>
          <a:p>
            <a:pPr marL="342900" marR="0" lvl="0" indent="0" algn="l" defTabSz="914400" rtl="0">
              <a:lnSpc>
                <a:spcPct val="100000"/>
              </a:lnSpc>
              <a:spcBef>
                <a:spcPts val="600"/>
              </a:spcBef>
              <a:spcAft>
                <a:spcPct val="0"/>
              </a:spcAft>
              <a:buClrTx/>
              <a:buSzTx/>
              <a:buFont typeface="Wingdings" panose="05000000000000000000" pitchFamily="2" charset="2"/>
              <a:buChar char="u"/>
              <a:defRPr/>
            </a:pP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第一阶段 </a:t>
            </a:r>
            <a:r>
              <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2013—2017</a:t>
            </a: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年底 金融扶贫富民工程</a:t>
            </a:r>
            <a:endPar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endParaRPr>
          </a:p>
          <a:p>
            <a:pPr marL="0" marR="0" lvl="0" indent="0" algn="l" defTabSz="914400" rtl="0">
              <a:lnSpc>
                <a:spcPct val="100000"/>
              </a:lnSpc>
              <a:spcBef>
                <a:spcPts val="600"/>
              </a:spcBef>
              <a:spcAft>
                <a:spcPct val="0"/>
              </a:spcAft>
              <a:buClrTx/>
              <a:buSzTx/>
              <a:buFontTx/>
              <a:buNone/>
              <a:defRPr/>
            </a:pPr>
            <a:r>
              <a:rPr kumimoji="0" lang="en-US" altLang="zh-CN" sz="1800" b="0" i="0" u="none" strike="noStrike" kern="1200" cap="none" spc="0" normalizeH="0" baseline="0" noProof="0" dirty="0">
                <a:ln>
                  <a:noFill/>
                </a:ln>
                <a:solidFill>
                  <a:schemeClr val="bg1"/>
                </a:solidFill>
                <a:effectLst/>
                <a:uLnTx/>
                <a:uFillTx/>
                <a:latin typeface="黑体" panose="02010609060101010101" pitchFamily="49" charset="-122"/>
                <a:ea typeface="黑体" panose="02010609060101010101" pitchFamily="49" charset="-122"/>
                <a:cs typeface="+mn-cs"/>
                <a:sym typeface="方正小标宋简体" panose="02000000000000000000" pitchFamily="65" charset="-122"/>
              </a:rPr>
              <a:t>   </a:t>
            </a:r>
            <a:r>
              <a:rPr kumimoji="0" lang="en-US" altLang="zh-CN" sz="20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sym typeface="方正小标宋简体" panose="02000000000000000000" pitchFamily="65" charset="-122"/>
              </a:rPr>
              <a:t>   </a:t>
            </a:r>
            <a:r>
              <a:rPr kumimoji="0" lang="zh-CN"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sym typeface="方正小标宋简体" panose="02000000000000000000" pitchFamily="65" charset="-122"/>
              </a:rPr>
              <a:t>《内蒙古自治区金融扶贫富民工程实施方案（</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sym typeface="方正小标宋简体" panose="02000000000000000000" pitchFamily="65" charset="-122"/>
              </a:rPr>
              <a:t>2013</a:t>
            </a:r>
            <a:r>
              <a:rPr kumimoji="0" lang="zh-CN"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sym typeface="方正小标宋简体" panose="02000000000000000000" pitchFamily="65" charset="-122"/>
              </a:rPr>
              <a:t>—</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sym typeface="方正小标宋简体" panose="02000000000000000000" pitchFamily="65" charset="-122"/>
              </a:rPr>
              <a:t>2017</a:t>
            </a:r>
            <a:r>
              <a:rPr kumimoji="0" lang="zh-CN"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sym typeface="方正小标宋简体" panose="02000000000000000000" pitchFamily="65" charset="-122"/>
              </a:rPr>
              <a:t>年）》</a:t>
            </a:r>
            <a:endParaRPr kumimoji="0" lang="en-US" altLang="zh-CN" sz="2800" b="0" i="0" u="none" strike="noStrike" kern="1200" cap="none" spc="0" normalizeH="0" baseline="0" noProof="0" dirty="0">
              <a:ln>
                <a:noFill/>
              </a:ln>
              <a:solidFill>
                <a:schemeClr val="bg1"/>
              </a:solidFill>
              <a:effectLst/>
              <a:uLnTx/>
              <a:uFillTx/>
              <a:latin typeface="黑体" panose="02010609060101010101" pitchFamily="49" charset="-122"/>
              <a:ea typeface="黑体" panose="02010609060101010101" pitchFamily="49" charset="-122"/>
              <a:cs typeface="Times New Roman" panose="02020603050405020304" pitchFamily="18" charset="0"/>
            </a:endParaRPr>
          </a:p>
          <a:p>
            <a:pPr marL="342900" marR="0" lvl="0" indent="0" algn="l" defTabSz="914400" rtl="0">
              <a:lnSpc>
                <a:spcPct val="100000"/>
              </a:lnSpc>
              <a:spcBef>
                <a:spcPts val="600"/>
              </a:spcBef>
              <a:spcAft>
                <a:spcPct val="0"/>
              </a:spcAft>
              <a:buClrTx/>
              <a:buSzTx/>
              <a:buFont typeface="Wingdings" panose="05000000000000000000" pitchFamily="2" charset="2"/>
              <a:buChar char="u"/>
              <a:defRPr/>
            </a:pP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第二阶段  </a:t>
            </a:r>
            <a:r>
              <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2018—2021</a:t>
            </a: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年</a:t>
            </a:r>
            <a:r>
              <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3</a:t>
            </a: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月 扶贫小额信贷</a:t>
            </a:r>
            <a:endPar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endParaRPr>
          </a:p>
          <a:p>
            <a:pPr marL="342900" marR="0" lvl="0" indent="0" algn="l" defTabSz="914400" rtl="0">
              <a:lnSpc>
                <a:spcPct val="100000"/>
              </a:lnSpc>
              <a:spcBef>
                <a:spcPts val="600"/>
              </a:spcBef>
              <a:spcAft>
                <a:spcPct val="0"/>
              </a:spcAft>
              <a:buClrTx/>
              <a:buSzTx/>
              <a:buFontTx/>
              <a:buNone/>
              <a:defRPr/>
            </a:pP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   1</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中国银监会 财政部 人民银行 保监会 国务院扶贫办 关于促进扶贫小额信贷健康发展的通知</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（银监发</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〔2017〕42</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号）</a:t>
            </a:r>
            <a:endPar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endParaRPr>
          </a:p>
          <a:p>
            <a:pPr marL="342900" marR="0" lvl="0" indent="0" algn="l" defTabSz="914400" rtl="0">
              <a:lnSpc>
                <a:spcPct val="100000"/>
              </a:lnSpc>
              <a:spcBef>
                <a:spcPts val="600"/>
              </a:spcBef>
              <a:spcAft>
                <a:spcPct val="0"/>
              </a:spcAft>
              <a:buClrTx/>
              <a:buSzTx/>
              <a:buFontTx/>
              <a:buNone/>
              <a:defRPr/>
            </a:pP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   2</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中国银保监会 财政部 人民银行 国务院扶贫办 关于进一步规范和完善扶贫小额信贷管理的通知</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（银保监发</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〔2019〕24</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号）</a:t>
            </a:r>
            <a:endPar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endParaRPr>
          </a:p>
          <a:p>
            <a:pPr marL="342900" marR="0" lvl="0" indent="0" algn="l" defTabSz="914400" rtl="0">
              <a:lnSpc>
                <a:spcPct val="100000"/>
              </a:lnSpc>
              <a:spcBef>
                <a:spcPts val="600"/>
              </a:spcBef>
              <a:spcAft>
                <a:spcPct val="0"/>
              </a:spcAft>
              <a:buClrTx/>
              <a:buSzTx/>
              <a:buFontTx/>
              <a:buNone/>
              <a:defRPr/>
            </a:pP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   3</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中国银保监会 财政部 人民银行 国务院扶贫办 关于进一步完善扶贫小额信贷政策的通知</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（银保监发</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〔2020〕28</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号）</a:t>
            </a:r>
            <a:endParaRPr kumimoji="0" lang="en-US" altLang="zh-CN" sz="28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Times New Roman" panose="02020603050405020304" pitchFamily="18" charset="0"/>
            </a:endParaRPr>
          </a:p>
          <a:p>
            <a:pPr marL="342900" marR="0" lvl="0" indent="0" algn="l" defTabSz="914400" rtl="0">
              <a:lnSpc>
                <a:spcPct val="100000"/>
              </a:lnSpc>
              <a:spcBef>
                <a:spcPts val="600"/>
              </a:spcBef>
              <a:spcAft>
                <a:spcPct val="0"/>
              </a:spcAft>
              <a:buClrTx/>
              <a:buSzTx/>
              <a:buFont typeface="Wingdings" panose="05000000000000000000" pitchFamily="2" charset="2"/>
              <a:buChar char="u"/>
              <a:defRPr/>
            </a:pP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第三阶段  </a:t>
            </a:r>
            <a:r>
              <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2021</a:t>
            </a: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年</a:t>
            </a:r>
            <a:r>
              <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3</a:t>
            </a: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月</a:t>
            </a:r>
            <a:r>
              <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—2025</a:t>
            </a:r>
            <a:r>
              <a:rPr kumimoji="0" lang="zh-CN" altLang="en-US"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rPr>
              <a:t>年底 脱贫人口小额信贷</a:t>
            </a:r>
            <a:endParaRPr kumimoji="0" lang="en-US" altLang="zh-CN" sz="2800" b="0"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Times New Roman" panose="02020603050405020304" pitchFamily="18" charset="0"/>
            </a:endParaRPr>
          </a:p>
          <a:p>
            <a:pPr marL="342900" marR="0" lvl="0" indent="0" algn="l" defTabSz="914400" rtl="0">
              <a:lnSpc>
                <a:spcPct val="100000"/>
              </a:lnSpc>
              <a:spcBef>
                <a:spcPts val="600"/>
              </a:spcBef>
              <a:spcAft>
                <a:spcPct val="0"/>
              </a:spcAft>
              <a:buClrTx/>
              <a:buSzTx/>
              <a:buFontTx/>
              <a:buNone/>
              <a:defRPr/>
            </a:pP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  《</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中国银保监会 财政部 中国人民银行 国家乡村振兴局关于深入扎实做好过渡期脱贫人口小额信贷工作的通知</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（银保监发</a:t>
            </a:r>
            <a:r>
              <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〔2021〕6</a:t>
            </a:r>
            <a:r>
              <a:rPr kumimoji="0" lang="zh-CN" altLang="en-US"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rPr>
              <a:t>号）</a:t>
            </a:r>
            <a:endParaRPr kumimoji="0" lang="en-US" altLang="zh-CN" sz="2400" b="0" i="0" u="none" strike="noStrike" kern="1200" cap="none" spc="0" normalizeH="0" baseline="0" noProof="0" dirty="0">
              <a:ln>
                <a:noFill/>
              </a:ln>
              <a:solidFill>
                <a:schemeClr val="bg1"/>
              </a:solidFill>
              <a:effectLst/>
              <a:uLnTx/>
              <a:uFillTx/>
              <a:latin typeface="楷体" panose="02010609060101010101" pitchFamily="49" charset="-122"/>
              <a:ea typeface="楷体" panose="02010609060101010101" pitchFamily="49"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1" end="1"/>
                                            </p:txEl>
                                          </p:spTgt>
                                        </p:tgtEl>
                                      </p:cBhvr>
                                    </p:animEffect>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calcmode="lin" valueType="num">
                                      <p:cBhvr additive="base">
                                        <p:cTn id="12"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 calcmode="lin" valueType="num">
                                      <p:cBhvr additive="base">
                                        <p:cTn id="18"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up)">
                                      <p:cBhvr>
                                        <p:cTn id="19" dur="500"/>
                                        <p:tgtEl>
                                          <p:spTgt spid="2">
                                            <p:txEl>
                                              <p:pRg st="3" end="3"/>
                                            </p:txEl>
                                          </p:spTgt>
                                        </p:tgtEl>
                                      </p:cBhvr>
                                    </p:animEffect>
                                  </p:childTnLst>
                                </p:cTn>
                              </p:par>
                            </p:childTnLst>
                          </p:cTn>
                        </p:par>
                        <p:par>
                          <p:cTn id="20" fill="hold">
                            <p:stCondLst>
                              <p:cond delay="500"/>
                            </p:stCondLst>
                            <p:childTnLst>
                              <p:par>
                                <p:cTn id="21" presetID="12" presetClass="entr" presetSubtype="4"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24" dur="500"/>
                                        <p:tgtEl>
                                          <p:spTgt spid="2">
                                            <p:txEl>
                                              <p:pRg st="4" end="4"/>
                                            </p:txEl>
                                          </p:spTgt>
                                        </p:tgtEl>
                                      </p:cBhvr>
                                    </p:animEffect>
                                  </p:childTnLst>
                                </p:cTn>
                              </p:par>
                            </p:childTnLst>
                          </p:cTn>
                        </p:par>
                        <p:par>
                          <p:cTn id="25" fill="hold">
                            <p:stCondLst>
                              <p:cond delay="1000"/>
                            </p:stCondLst>
                            <p:childTnLst>
                              <p:par>
                                <p:cTn id="26" presetID="12" presetClass="entr" presetSubtype="4" fill="hold" nodeType="after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 calcmode="lin" valueType="num">
                                      <p:cBhvr additive="base">
                                        <p:cTn id="28" dur="500"/>
                                        <p:tgtEl>
                                          <p:spTgt spid="2">
                                            <p:txEl>
                                              <p:pRg st="5" end="5"/>
                                            </p:txEl>
                                          </p:spTgt>
                                        </p:tgtEl>
                                        <p:attrNameLst>
                                          <p:attrName>ppt_y</p:attrName>
                                        </p:attrNameLst>
                                      </p:cBhvr>
                                      <p:tavLst>
                                        <p:tav tm="0">
                                          <p:val>
                                            <p:strVal val="#ppt_y+#ppt_h*1.125000"/>
                                          </p:val>
                                        </p:tav>
                                        <p:tav tm="100000">
                                          <p:val>
                                            <p:strVal val="#ppt_y"/>
                                          </p:val>
                                        </p:tav>
                                      </p:tavLst>
                                    </p:anim>
                                    <p:animEffect transition="in" filter="wipe(up)">
                                      <p:cBhvr>
                                        <p:cTn id="29" dur="500"/>
                                        <p:tgtEl>
                                          <p:spTgt spid="2">
                                            <p:txEl>
                                              <p:pRg st="5" end="5"/>
                                            </p:txEl>
                                          </p:spTgt>
                                        </p:tgtEl>
                                      </p:cBhvr>
                                    </p:animEffect>
                                  </p:childTnLst>
                                </p:cTn>
                              </p:par>
                            </p:childTnLst>
                          </p:cTn>
                        </p:par>
                        <p:par>
                          <p:cTn id="30" fill="hold">
                            <p:stCondLst>
                              <p:cond delay="1500"/>
                            </p:stCondLst>
                            <p:childTnLst>
                              <p:par>
                                <p:cTn id="31" presetID="12" presetClass="entr" presetSubtype="4" fill="hold" nodeType="after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p:tgtEl>
                                          <p:spTgt spid="2">
                                            <p:txEl>
                                              <p:pRg st="6" end="6"/>
                                            </p:txEl>
                                          </p:spTgt>
                                        </p:tgtEl>
                                        <p:attrNameLst>
                                          <p:attrName>ppt_y</p:attrName>
                                        </p:attrNameLst>
                                      </p:cBhvr>
                                      <p:tavLst>
                                        <p:tav tm="0">
                                          <p:val>
                                            <p:strVal val="#ppt_y+#ppt_h*1.125000"/>
                                          </p:val>
                                        </p:tav>
                                        <p:tav tm="100000">
                                          <p:val>
                                            <p:strVal val="#ppt_y"/>
                                          </p:val>
                                        </p:tav>
                                      </p:tavLst>
                                    </p:anim>
                                    <p:animEffect transition="in" filter="wipe(up)">
                                      <p:cBhvr>
                                        <p:cTn id="34" dur="500"/>
                                        <p:tgtEl>
                                          <p:spTgt spid="2">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additive="base">
                                        <p:cTn id="39" dur="500"/>
                                        <p:tgtEl>
                                          <p:spTgt spid="2">
                                            <p:txEl>
                                              <p:pRg st="7" end="7"/>
                                            </p:txEl>
                                          </p:spTgt>
                                        </p:tgtEl>
                                        <p:attrNameLst>
                                          <p:attrName>ppt_y</p:attrName>
                                        </p:attrNameLst>
                                      </p:cBhvr>
                                      <p:tavLst>
                                        <p:tav tm="0">
                                          <p:val>
                                            <p:strVal val="#ppt_y+#ppt_h*1.125000"/>
                                          </p:val>
                                        </p:tav>
                                        <p:tav tm="100000">
                                          <p:val>
                                            <p:strVal val="#ppt_y"/>
                                          </p:val>
                                        </p:tav>
                                      </p:tavLst>
                                    </p:anim>
                                    <p:animEffect transition="in" filter="wipe(up)">
                                      <p:cBhvr>
                                        <p:cTn id="40" dur="500"/>
                                        <p:tgtEl>
                                          <p:spTgt spid="2">
                                            <p:txEl>
                                              <p:pRg st="7" end="7"/>
                                            </p:txEl>
                                          </p:spTgt>
                                        </p:tgtEl>
                                      </p:cBhvr>
                                    </p:animEffect>
                                  </p:childTnLst>
                                </p:cTn>
                              </p:par>
                            </p:childTnLst>
                          </p:cTn>
                        </p:par>
                        <p:par>
                          <p:cTn id="41" fill="hold">
                            <p:stCondLst>
                              <p:cond delay="500"/>
                            </p:stCondLst>
                            <p:childTnLst>
                              <p:par>
                                <p:cTn id="42" presetID="12" presetClass="entr" presetSubtype="4" fill="hold" nodeType="afterEffect">
                                  <p:stCondLst>
                                    <p:cond delay="0"/>
                                  </p:stCondLst>
                                  <p:childTnLst>
                                    <p:set>
                                      <p:cBhvr>
                                        <p:cTn id="43" dur="1" fill="hold">
                                          <p:stCondLst>
                                            <p:cond delay="0"/>
                                          </p:stCondLst>
                                        </p:cTn>
                                        <p:tgtEl>
                                          <p:spTgt spid="2">
                                            <p:txEl>
                                              <p:pRg st="8" end="8"/>
                                            </p:txEl>
                                          </p:spTgt>
                                        </p:tgtEl>
                                        <p:attrNameLst>
                                          <p:attrName>style.visibility</p:attrName>
                                        </p:attrNameLst>
                                      </p:cBhvr>
                                      <p:to>
                                        <p:strVal val="visible"/>
                                      </p:to>
                                    </p:set>
                                    <p:anim calcmode="lin" valueType="num">
                                      <p:cBhvr additive="base">
                                        <p:cTn id="44" dur="500"/>
                                        <p:tgtEl>
                                          <p:spTgt spid="2">
                                            <p:txEl>
                                              <p:pRg st="8" end="8"/>
                                            </p:txEl>
                                          </p:spTgt>
                                        </p:tgtEl>
                                        <p:attrNameLst>
                                          <p:attrName>ppt_y</p:attrName>
                                        </p:attrNameLst>
                                      </p:cBhvr>
                                      <p:tavLst>
                                        <p:tav tm="0">
                                          <p:val>
                                            <p:strVal val="#ppt_y+#ppt_h*1.125000"/>
                                          </p:val>
                                        </p:tav>
                                        <p:tav tm="100000">
                                          <p:val>
                                            <p:strVal val="#ppt_y"/>
                                          </p:val>
                                        </p:tav>
                                      </p:tavLst>
                                    </p:anim>
                                    <p:animEffect transition="in" filter="wipe(up)">
                                      <p:cBhvr>
                                        <p:cTn id="4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矩形 1"/>
          <p:cNvSpPr/>
          <p:nvPr/>
        </p:nvSpPr>
        <p:spPr>
          <a:xfrm>
            <a:off x="2636838" y="373063"/>
            <a:ext cx="7434262" cy="708025"/>
          </a:xfrm>
          <a:prstGeom prst="rect">
            <a:avLst/>
          </a:prstGeom>
          <a:noFill/>
          <a:ln w="9525">
            <a:noFill/>
          </a:ln>
        </p:spPr>
        <p:txBody>
          <a:bodyPr>
            <a:spAutoFit/>
          </a:bodyPr>
          <a:p>
            <a:pPr marL="342900"/>
            <a:r>
              <a:rPr lang="zh-CN" altLang="en-US" sz="4000" dirty="0">
                <a:solidFill>
                  <a:schemeClr val="bg1"/>
                </a:solidFill>
                <a:latin typeface="黑体" panose="02010609060101010101" pitchFamily="49" charset="-122"/>
                <a:ea typeface="黑体" panose="02010609060101010101" pitchFamily="49" charset="-122"/>
              </a:rPr>
              <a:t>三个发展阶段政策要点比对</a:t>
            </a:r>
            <a:r>
              <a:rPr lang="en-US" altLang="zh-CN" sz="2800" dirty="0">
                <a:solidFill>
                  <a:schemeClr val="bg1"/>
                </a:solidFill>
                <a:latin typeface="黑体" panose="02010609060101010101" pitchFamily="49" charset="-122"/>
                <a:ea typeface="黑体" panose="02010609060101010101" pitchFamily="49" charset="-122"/>
                <a:sym typeface="方正小标宋简体" panose="02000000000000000000" pitchFamily="65" charset="-122"/>
              </a:rPr>
              <a:t>   </a:t>
            </a:r>
            <a:r>
              <a:rPr lang="en-US" altLang="zh-CN" sz="2400" dirty="0">
                <a:solidFill>
                  <a:schemeClr val="bg1"/>
                </a:solidFill>
                <a:latin typeface="楷体" panose="02010609060101010101" pitchFamily="49" charset="-122"/>
                <a:ea typeface="楷体" panose="02010609060101010101" pitchFamily="49" charset="-122"/>
                <a:sym typeface="方正小标宋简体" panose="02000000000000000000" pitchFamily="65" charset="-122"/>
              </a:rPr>
              <a:t>   </a:t>
            </a:r>
            <a:endParaRPr lang="zh-CN" altLang="en-US" sz="2800" dirty="0">
              <a:latin typeface="Arial" panose="020B0604020202020204" pitchFamily="34" charset="0"/>
              <a:ea typeface="Times New Roman" panose="02020603050405020304" pitchFamily="18" charset="0"/>
            </a:endParaRPr>
          </a:p>
        </p:txBody>
      </p:sp>
      <p:graphicFrame>
        <p:nvGraphicFramePr>
          <p:cNvPr id="10" name="表格 9"/>
          <p:cNvGraphicFramePr>
            <a:graphicFrameLocks noGrp="1"/>
          </p:cNvGraphicFramePr>
          <p:nvPr>
            <p:custDataLst>
              <p:tags r:id="rId1"/>
            </p:custDataLst>
          </p:nvPr>
        </p:nvGraphicFramePr>
        <p:xfrm>
          <a:off x="512763" y="1296988"/>
          <a:ext cx="11167755" cy="5481637"/>
        </p:xfrm>
        <a:graphic>
          <a:graphicData uri="http://schemas.openxmlformats.org/drawingml/2006/table">
            <a:tbl>
              <a:tblPr firstRow="1" bandRow="1">
                <a:tableStyleId>{7DF18680-E054-41AD-8BC1-D1AEF772440D}</a:tableStyleId>
              </a:tblPr>
              <a:tblGrid>
                <a:gridCol w="2152015"/>
                <a:gridCol w="2314904"/>
                <a:gridCol w="2233612"/>
                <a:gridCol w="2579091"/>
                <a:gridCol w="1888133"/>
              </a:tblGrid>
              <a:tr h="1288656">
                <a:tc>
                  <a:txBody>
                    <a:bodyPr/>
                    <a:lstStyle/>
                    <a:p>
                      <a:pPr algn="ctr"/>
                      <a:r>
                        <a:rPr lang="zh-CN" altLang="en-US" sz="2000" dirty="0" smtClean="0"/>
                        <a:t>工程项目名称</a:t>
                      </a:r>
                      <a:endParaRPr lang="zh-CN" altLang="en-US" sz="2000" dirty="0" smtClean="0"/>
                    </a:p>
                  </a:txBody>
                  <a:tcPr marL="91451" marR="91451" marT="45726" marB="45726" anchor="ctr"/>
                </a:tc>
                <a:tc>
                  <a:txBody>
                    <a:bodyPr/>
                    <a:lstStyle/>
                    <a:p>
                      <a:pPr algn="ctr"/>
                      <a:r>
                        <a:rPr kumimoji="0" lang="zh-CN" altLang="en-US" sz="2000" kern="1200" dirty="0" smtClean="0"/>
                        <a:t>支持对象</a:t>
                      </a:r>
                      <a:endParaRPr kumimoji="0" lang="zh-CN" altLang="en-US" sz="2000" kern="1200" dirty="0" smtClean="0"/>
                    </a:p>
                  </a:txBody>
                  <a:tcPr marL="91451" marR="91451" marT="45726" marB="45726" anchor="ctr"/>
                </a:tc>
                <a:tc>
                  <a:txBody>
                    <a:bodyPr/>
                    <a:lstStyle/>
                    <a:p>
                      <a:pPr algn="ctr"/>
                      <a:r>
                        <a:rPr kumimoji="0" lang="zh-CN" altLang="en-US" sz="2000" kern="1200" dirty="0" smtClean="0"/>
                        <a:t>贷款金额</a:t>
                      </a:r>
                      <a:endParaRPr kumimoji="0" lang="zh-CN" altLang="en-US" sz="2000" kern="1200" dirty="0" smtClean="0"/>
                    </a:p>
                  </a:txBody>
                  <a:tcPr marL="91451" marR="91451" marT="45726" marB="45726" anchor="ctr"/>
                </a:tc>
                <a:tc>
                  <a:txBody>
                    <a:bodyPr/>
                    <a:lstStyle/>
                    <a:p>
                      <a:pPr algn="ctr"/>
                      <a:r>
                        <a:rPr kumimoji="0" lang="zh-CN" altLang="en-US" sz="2000" kern="1200" dirty="0" smtClean="0"/>
                        <a:t>贷款利率</a:t>
                      </a:r>
                      <a:endParaRPr kumimoji="0" lang="zh-CN" altLang="en-US" sz="2000" kern="1200" dirty="0" smtClean="0"/>
                    </a:p>
                  </a:txBody>
                  <a:tcPr marL="91451" marR="91451" marT="45726" marB="45726" anchor="ctr"/>
                </a:tc>
                <a:tc>
                  <a:txBody>
                    <a:bodyPr/>
                    <a:lstStyle/>
                    <a:p>
                      <a:pPr algn="ctr"/>
                      <a:r>
                        <a:rPr kumimoji="0" lang="zh-CN" altLang="en-US" sz="2000" kern="1200" dirty="0" smtClean="0"/>
                        <a:t>贷款期限</a:t>
                      </a:r>
                      <a:endParaRPr kumimoji="0" lang="zh-CN" altLang="en-US" sz="2000" kern="1200" dirty="0" smtClean="0"/>
                    </a:p>
                  </a:txBody>
                  <a:tcPr marL="91451" marR="91451" marT="45726" marB="45726" anchor="ctr"/>
                </a:tc>
              </a:tr>
              <a:tr h="1288656">
                <a:tc>
                  <a:txBody>
                    <a:bodyPr/>
                    <a:lstStyle/>
                    <a:p>
                      <a:pPr algn="ctr"/>
                      <a:r>
                        <a:rPr kumimoji="0" lang="zh-CN" altLang="en-US" sz="2000" kern="1200" dirty="0" smtClean="0"/>
                        <a:t>金融富民工程</a:t>
                      </a:r>
                      <a:endParaRPr kumimoji="0" lang="zh-CN" altLang="en-US" sz="2000" kern="1200" dirty="0" smtClean="0"/>
                    </a:p>
                  </a:txBody>
                  <a:tcPr marL="91451" marR="91451" marT="45726" marB="45726" anchor="ctr"/>
                </a:tc>
                <a:tc>
                  <a:txBody>
                    <a:bodyPr/>
                    <a:lstStyle/>
                    <a:p>
                      <a:pPr algn="ctr"/>
                      <a:r>
                        <a:rPr kumimoji="0" lang="zh-CN" altLang="en-US" sz="2000" kern="1200" dirty="0" smtClean="0"/>
                        <a:t>重点支持原</a:t>
                      </a:r>
                      <a:r>
                        <a:rPr kumimoji="0" lang="en-US" altLang="zh-CN" sz="2000" kern="1200" dirty="0" smtClean="0"/>
                        <a:t>57</a:t>
                      </a:r>
                      <a:r>
                        <a:rPr kumimoji="0" lang="zh-CN" altLang="zh-CN" sz="2000" kern="1200" dirty="0" smtClean="0"/>
                        <a:t>个贫困旗县贫困农牧</a:t>
                      </a:r>
                      <a:r>
                        <a:rPr kumimoji="0" lang="zh-CN" altLang="en-US" sz="2000" kern="1200" dirty="0" smtClean="0"/>
                        <a:t>户</a:t>
                      </a:r>
                      <a:endParaRPr kumimoji="0" lang="zh-CN" altLang="en-US" sz="2000" kern="1200" dirty="0" smtClean="0"/>
                    </a:p>
                  </a:txBody>
                  <a:tcPr marL="91451" marR="91451" marT="45726" marB="45726" anchor="ctr"/>
                </a:tc>
                <a:tc>
                  <a:txBody>
                    <a:bodyPr/>
                    <a:lstStyle/>
                    <a:p>
                      <a:pPr algn="ctr"/>
                      <a:r>
                        <a:rPr kumimoji="0" lang="en-US" altLang="zh-CN" sz="2000" kern="1200" dirty="0" smtClean="0"/>
                        <a:t>10</a:t>
                      </a:r>
                      <a:r>
                        <a:rPr kumimoji="0" lang="zh-CN" altLang="en-US" sz="2000" kern="1200" dirty="0" smtClean="0"/>
                        <a:t>万元（含）以下</a:t>
                      </a:r>
                      <a:endParaRPr kumimoji="0" lang="zh-CN" altLang="en-US" sz="2000" kern="1200" dirty="0" smtClean="0"/>
                    </a:p>
                  </a:txBody>
                  <a:tcPr marL="91451" marR="91451" marT="45726" marB="45726" anchor="ctr"/>
                </a:tc>
                <a:tc>
                  <a:txBody>
                    <a:bodyPr/>
                    <a:lstStyle/>
                    <a:p>
                      <a:pPr algn="ctr"/>
                      <a:r>
                        <a:rPr kumimoji="0" lang="zh-CN" altLang="en-US" sz="2000" kern="1200" dirty="0" smtClean="0"/>
                        <a:t>贷款利率在基准利率上上浮最高不超过</a:t>
                      </a:r>
                      <a:r>
                        <a:rPr kumimoji="0" lang="en-US" altLang="zh-CN" sz="2000" kern="1200" dirty="0" smtClean="0"/>
                        <a:t>40%</a:t>
                      </a:r>
                      <a:r>
                        <a:rPr kumimoji="0" lang="zh-CN" altLang="en-US" sz="2000" kern="1200" dirty="0" smtClean="0"/>
                        <a:t>（</a:t>
                      </a:r>
                      <a:r>
                        <a:rPr kumimoji="0" lang="en-US" altLang="zh-CN" sz="2000" kern="1200" dirty="0" smtClean="0"/>
                        <a:t>6.09%</a:t>
                      </a:r>
                      <a:r>
                        <a:rPr kumimoji="0" lang="zh-CN" altLang="en-US" sz="2000" kern="1200" dirty="0" smtClean="0"/>
                        <a:t>、</a:t>
                      </a:r>
                      <a:r>
                        <a:rPr kumimoji="0" lang="en-US" altLang="zh-CN" sz="2000" kern="1200" dirty="0" smtClean="0"/>
                        <a:t>5%</a:t>
                      </a:r>
                      <a:r>
                        <a:rPr kumimoji="0" lang="zh-CN" altLang="en-US" sz="2000" kern="1200" dirty="0" smtClean="0"/>
                        <a:t>）</a:t>
                      </a:r>
                      <a:endParaRPr kumimoji="0" lang="zh-CN" altLang="en-US" sz="2000" kern="1200" dirty="0" smtClean="0"/>
                    </a:p>
                  </a:txBody>
                  <a:tcPr marL="91451" marR="91451" marT="45726" marB="45726" anchor="ctr"/>
                </a:tc>
                <a:tc>
                  <a:txBody>
                    <a:bodyPr/>
                    <a:lstStyle/>
                    <a:p>
                      <a:pPr algn="ctr"/>
                      <a:r>
                        <a:rPr kumimoji="0" lang="zh-CN" altLang="en-US" sz="2000" kern="1200" dirty="0" smtClean="0"/>
                        <a:t>一年</a:t>
                      </a:r>
                      <a:r>
                        <a:rPr kumimoji="0" lang="zh-CN" altLang="en-US" sz="2000" kern="1200" dirty="0" smtClean="0"/>
                        <a:t>期</a:t>
                      </a:r>
                      <a:endParaRPr kumimoji="0" lang="zh-CN" altLang="en-US" sz="2000" kern="1200" dirty="0" smtClean="0"/>
                    </a:p>
                  </a:txBody>
                  <a:tcPr marL="91451" marR="91451" marT="45726" marB="45726" anchor="ctr"/>
                </a:tc>
              </a:tr>
              <a:tr h="1288656">
                <a:tc>
                  <a:txBody>
                    <a:bodyPr/>
                    <a:lstStyle/>
                    <a:p>
                      <a:pPr algn="ctr"/>
                      <a:r>
                        <a:rPr kumimoji="0" lang="zh-CN" altLang="en-US" sz="2000" kern="1200" dirty="0" smtClean="0"/>
                        <a:t>扶贫小额信贷</a:t>
                      </a:r>
                      <a:endParaRPr kumimoji="0" lang="zh-CN" altLang="en-US" sz="2000" kern="1200" dirty="0" smtClean="0"/>
                    </a:p>
                  </a:txBody>
                  <a:tcPr marL="91451" marR="91451" marT="45726" marB="45726" anchor="ctr"/>
                </a:tc>
                <a:tc>
                  <a:txBody>
                    <a:bodyPr/>
                    <a:lstStyle/>
                    <a:p>
                      <a:pPr algn="ctr"/>
                      <a:r>
                        <a:rPr kumimoji="0" lang="zh-CN" altLang="en-US" sz="2000" kern="1200" dirty="0" smtClean="0"/>
                        <a:t>原建档立卡贫困户和</a:t>
                      </a:r>
                      <a:r>
                        <a:rPr lang="zh-CN" altLang="en-US" sz="2000" dirty="0" smtClean="0">
                          <a:sym typeface="+mn-ea"/>
                        </a:rPr>
                        <a:t>边缘</a:t>
                      </a:r>
                      <a:r>
                        <a:rPr kumimoji="0" lang="zh-CN" altLang="en-US" sz="2000" kern="1200" dirty="0" smtClean="0"/>
                        <a:t>易致贫户</a:t>
                      </a:r>
                      <a:endParaRPr kumimoji="0" lang="en-US" altLang="zh-CN" sz="2000" kern="1200" dirty="0" smtClean="0"/>
                    </a:p>
                  </a:txBody>
                  <a:tcPr marL="91451" marR="91451" marT="45726" marB="45726" anchor="ctr"/>
                </a:tc>
                <a:tc>
                  <a:txBody>
                    <a:bodyPr/>
                    <a:lstStyle/>
                    <a:p>
                      <a:pPr algn="ctr"/>
                      <a:r>
                        <a:rPr kumimoji="0" lang="en-US" altLang="zh-CN" sz="2000" kern="1200" dirty="0" smtClean="0"/>
                        <a:t>5</a:t>
                      </a:r>
                      <a:r>
                        <a:rPr kumimoji="0" lang="zh-CN" altLang="en-US" sz="2000" kern="1200" dirty="0" smtClean="0"/>
                        <a:t>万元（含）以下</a:t>
                      </a:r>
                      <a:endParaRPr kumimoji="0" lang="zh-CN" altLang="en-US" sz="2000" kern="1200" dirty="0" smtClean="0"/>
                    </a:p>
                  </a:txBody>
                  <a:tcPr marL="91451" marR="91451" marT="45726" marB="45726" anchor="ctr"/>
                </a:tc>
                <a:tc>
                  <a:txBody>
                    <a:bodyPr/>
                    <a:lstStyle/>
                    <a:p>
                      <a:pPr algn="ctr"/>
                      <a:r>
                        <a:rPr kumimoji="0" lang="zh-CN" altLang="en-US" sz="2000" kern="1200" dirty="0" smtClean="0"/>
                        <a:t>基准利率（一年期</a:t>
                      </a:r>
                      <a:r>
                        <a:rPr kumimoji="0" lang="en-US" altLang="zh-CN" sz="2000" kern="1200" dirty="0" smtClean="0"/>
                        <a:t>4.35%</a:t>
                      </a:r>
                      <a:r>
                        <a:rPr kumimoji="0" lang="zh-CN" altLang="en-US" sz="2000" kern="1200" dirty="0" smtClean="0"/>
                        <a:t>、二年及二年以上</a:t>
                      </a:r>
                      <a:r>
                        <a:rPr kumimoji="0" lang="en-US" altLang="zh-CN" sz="2000" kern="1200" dirty="0" smtClean="0"/>
                        <a:t>4.75%</a:t>
                      </a:r>
                      <a:r>
                        <a:rPr kumimoji="0" lang="zh-CN" altLang="en-US" sz="2000" kern="1200" dirty="0" smtClean="0"/>
                        <a:t>）</a:t>
                      </a:r>
                      <a:endParaRPr kumimoji="0" lang="zh-CN" altLang="en-US" sz="2000" kern="1200" dirty="0" smtClean="0"/>
                    </a:p>
                  </a:txBody>
                  <a:tcPr marL="91451" marR="91451" marT="45726" marB="45726" anchor="ctr"/>
                </a:tc>
                <a:tc>
                  <a:txBody>
                    <a:bodyPr/>
                    <a:lstStyle/>
                    <a:p>
                      <a:pPr algn="ctr"/>
                      <a:r>
                        <a:rPr kumimoji="0" lang="zh-CN" altLang="en-US" sz="2000" kern="1200" dirty="0" smtClean="0"/>
                        <a:t>三年（含）以内</a:t>
                      </a:r>
                      <a:endParaRPr kumimoji="0" lang="zh-CN" altLang="en-US" sz="2000" kern="1200" dirty="0" smtClean="0"/>
                    </a:p>
                  </a:txBody>
                  <a:tcPr marL="91451" marR="91451" marT="45726" marB="45726" anchor="ctr"/>
                </a:tc>
              </a:tr>
              <a:tr h="1615669">
                <a:tc>
                  <a:txBody>
                    <a:bodyPr/>
                    <a:lstStyle/>
                    <a:p>
                      <a:pPr algn="ctr"/>
                      <a:r>
                        <a:rPr kumimoji="0" lang="zh-CN" altLang="en-US" sz="2000" kern="1200" dirty="0" smtClean="0"/>
                        <a:t>脱贫人口小额信贷</a:t>
                      </a:r>
                      <a:endParaRPr kumimoji="0" lang="zh-CN" altLang="en-US" sz="2000" kern="1200" dirty="0" smtClean="0"/>
                    </a:p>
                  </a:txBody>
                  <a:tcPr marL="91451" marR="91451" marT="45726" marB="45726" anchor="ctr"/>
                </a:tc>
                <a:tc>
                  <a:txBody>
                    <a:bodyPr/>
                    <a:lstStyle/>
                    <a:p>
                      <a:pPr algn="ctr"/>
                      <a:r>
                        <a:rPr kumimoji="0" lang="zh-CN" altLang="en-US" sz="2000" kern="1200" dirty="0" smtClean="0"/>
                        <a:t>脱贫户和</a:t>
                      </a:r>
                      <a:r>
                        <a:rPr lang="zh-CN" altLang="en-US" sz="2000" dirty="0" smtClean="0">
                          <a:sym typeface="+mn-ea"/>
                        </a:rPr>
                        <a:t>边缘</a:t>
                      </a:r>
                      <a:endParaRPr kumimoji="0" lang="zh-CN" altLang="en-US" sz="2000" kern="1200" dirty="0" smtClean="0"/>
                    </a:p>
                    <a:p>
                      <a:pPr algn="ctr"/>
                      <a:r>
                        <a:rPr kumimoji="0" lang="zh-CN" altLang="en-US" sz="2000" kern="1200" dirty="0" smtClean="0"/>
                        <a:t>易致贫</a:t>
                      </a:r>
                      <a:r>
                        <a:rPr lang="zh-CN" altLang="en-US" sz="2000" dirty="0" smtClean="0">
                          <a:sym typeface="+mn-ea"/>
                        </a:rPr>
                        <a:t>户</a:t>
                      </a:r>
                      <a:endParaRPr kumimoji="0" lang="zh-CN" altLang="en-US" sz="2000" kern="1200" dirty="0" smtClean="0">
                        <a:sym typeface="+mn-ea"/>
                      </a:endParaRPr>
                    </a:p>
                  </a:txBody>
                  <a:tcPr marL="91451" marR="91451" marT="45726" marB="4572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kern="1200" dirty="0" smtClean="0"/>
                        <a:t>5</a:t>
                      </a:r>
                      <a:r>
                        <a:rPr kumimoji="0" lang="zh-CN" altLang="en-US" sz="2000" kern="1200" dirty="0" smtClean="0"/>
                        <a:t>万元（含）以下，</a:t>
                      </a:r>
                      <a:endParaRPr kumimoji="0" lang="zh-CN" altLang="en-US" sz="2000" kern="1200" dirty="0" smtClean="0"/>
                    </a:p>
                    <a:p>
                      <a:pPr algn="ctr"/>
                      <a:r>
                        <a:rPr kumimoji="0" lang="zh-CN" altLang="en-US" sz="2000" kern="1200" dirty="0" smtClean="0"/>
                        <a:t>对个别确有需要且具备还款能力的，可予追加，但单户不超过</a:t>
                      </a:r>
                      <a:r>
                        <a:rPr kumimoji="0" lang="en-US" altLang="zh-CN" sz="2000" kern="1200" dirty="0" smtClean="0"/>
                        <a:t>10</a:t>
                      </a:r>
                      <a:r>
                        <a:rPr kumimoji="0" lang="zh-CN" altLang="en-US" sz="2000" kern="1200" dirty="0" smtClean="0"/>
                        <a:t>万元</a:t>
                      </a:r>
                      <a:endParaRPr kumimoji="0" lang="zh-CN" altLang="en-US" sz="2000" kern="1200" dirty="0" smtClean="0"/>
                    </a:p>
                  </a:txBody>
                  <a:tcPr marL="91451" marR="91451" marT="45726" marB="45726" anchor="ctr"/>
                </a:tc>
                <a:tc>
                  <a:txBody>
                    <a:bodyPr/>
                    <a:lstStyle/>
                    <a:p>
                      <a:pPr algn="ctr"/>
                      <a:r>
                        <a:rPr kumimoji="0" lang="zh-CN" altLang="en-US" sz="2000" kern="1200" dirty="0" smtClean="0"/>
                        <a:t>贷款市场报价利率（</a:t>
                      </a:r>
                      <a:r>
                        <a:rPr kumimoji="0" lang="en-US" altLang="zh-CN" sz="2000" kern="1200" dirty="0" smtClean="0"/>
                        <a:t>LPR</a:t>
                      </a:r>
                      <a:r>
                        <a:rPr kumimoji="0" lang="zh-CN" altLang="en-US" sz="2000" kern="1200" dirty="0" smtClean="0"/>
                        <a:t>）（一年期</a:t>
                      </a:r>
                      <a:r>
                        <a:rPr kumimoji="0" lang="en-US" altLang="zh-CN" sz="2000" kern="1200" dirty="0" smtClean="0"/>
                        <a:t>3.85%</a:t>
                      </a:r>
                      <a:r>
                        <a:rPr kumimoji="0" lang="zh-CN" altLang="en-US" sz="2000" kern="1200" dirty="0" smtClean="0"/>
                        <a:t>）</a:t>
                      </a:r>
                      <a:endParaRPr kumimoji="0" lang="zh-CN" altLang="en-US" sz="2000" kern="1200" dirty="0" smtClean="0"/>
                    </a:p>
                  </a:txBody>
                  <a:tcPr marL="91451" marR="91451" marT="45726" marB="4572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kern="1200" dirty="0" smtClean="0"/>
                        <a:t>三年（含）以内</a:t>
                      </a:r>
                      <a:endParaRPr kumimoji="0" lang="zh-CN" altLang="en-US" sz="2000" kern="1200" dirty="0" smtClean="0"/>
                    </a:p>
                  </a:txBody>
                  <a:tcPr marL="91451" marR="91451" marT="45726" marB="45726"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矩形 1"/>
          <p:cNvSpPr/>
          <p:nvPr/>
        </p:nvSpPr>
        <p:spPr>
          <a:xfrm>
            <a:off x="2636838" y="373063"/>
            <a:ext cx="7434262" cy="708025"/>
          </a:xfrm>
          <a:prstGeom prst="rect">
            <a:avLst/>
          </a:prstGeom>
          <a:noFill/>
          <a:ln w="9525">
            <a:noFill/>
          </a:ln>
        </p:spPr>
        <p:txBody>
          <a:bodyPr>
            <a:spAutoFit/>
          </a:bodyPr>
          <a:p>
            <a:pPr marL="342900">
              <a:buNone/>
            </a:pPr>
            <a:r>
              <a:rPr lang="zh-CN" altLang="en-US" sz="4000" dirty="0">
                <a:solidFill>
                  <a:schemeClr val="bg1"/>
                </a:solidFill>
                <a:latin typeface="黑体" panose="02010609060101010101" pitchFamily="49" charset="-122"/>
                <a:ea typeface="黑体" panose="02010609060101010101" pitchFamily="49" charset="-122"/>
              </a:rPr>
              <a:t>三个发展阶段政策要点比对</a:t>
            </a:r>
            <a:r>
              <a:rPr lang="en-US" altLang="zh-CN" sz="2800" dirty="0">
                <a:solidFill>
                  <a:schemeClr val="bg1"/>
                </a:solidFill>
                <a:latin typeface="黑体" panose="02010609060101010101" pitchFamily="49" charset="-122"/>
                <a:ea typeface="黑体" panose="02010609060101010101" pitchFamily="49" charset="-122"/>
                <a:sym typeface="方正小标宋简体" panose="02000000000000000000" pitchFamily="65" charset="-122"/>
              </a:rPr>
              <a:t>   </a:t>
            </a:r>
            <a:r>
              <a:rPr lang="en-US" altLang="zh-CN" sz="2400" dirty="0">
                <a:solidFill>
                  <a:schemeClr val="bg1"/>
                </a:solidFill>
                <a:latin typeface="楷体" panose="02010609060101010101" pitchFamily="49" charset="-122"/>
                <a:ea typeface="楷体" panose="02010609060101010101" pitchFamily="49" charset="-122"/>
                <a:sym typeface="方正小标宋简体" panose="02000000000000000000" pitchFamily="65" charset="-122"/>
              </a:rPr>
              <a:t>   </a:t>
            </a:r>
            <a:endParaRPr lang="zh-CN" altLang="en-US" sz="2800" dirty="0">
              <a:latin typeface="Arial" panose="020B0604020202020204" pitchFamily="34" charset="0"/>
              <a:ea typeface="Times New Roman" panose="02020603050405020304" pitchFamily="18" charset="0"/>
            </a:endParaRPr>
          </a:p>
        </p:txBody>
      </p:sp>
      <p:graphicFrame>
        <p:nvGraphicFramePr>
          <p:cNvPr id="10" name="表格 9"/>
          <p:cNvGraphicFramePr>
            <a:graphicFrameLocks noGrp="1"/>
          </p:cNvGraphicFramePr>
          <p:nvPr>
            <p:custDataLst>
              <p:tags r:id="rId1"/>
            </p:custDataLst>
          </p:nvPr>
        </p:nvGraphicFramePr>
        <p:xfrm>
          <a:off x="596900" y="1211263"/>
          <a:ext cx="11166475" cy="4981575"/>
        </p:xfrm>
        <a:graphic>
          <a:graphicData uri="http://schemas.openxmlformats.org/drawingml/2006/table">
            <a:tbl>
              <a:tblPr firstRow="1" bandRow="1">
                <a:tableStyleId>{7DF18680-E054-41AD-8BC1-D1AEF772440D}</a:tableStyleId>
              </a:tblPr>
              <a:tblGrid>
                <a:gridCol w="1748790"/>
                <a:gridCol w="1976928"/>
                <a:gridCol w="2419074"/>
                <a:gridCol w="2019941"/>
                <a:gridCol w="1645878"/>
                <a:gridCol w="1355864"/>
              </a:tblGrid>
              <a:tr h="767135">
                <a:tc>
                  <a:txBody>
                    <a:bodyPr/>
                    <a:lstStyle/>
                    <a:p>
                      <a:pPr algn="ctr"/>
                      <a:r>
                        <a:rPr lang="zh-CN" altLang="en-US" sz="2000" dirty="0" smtClean="0"/>
                        <a:t>工程项目</a:t>
                      </a:r>
                      <a:endParaRPr lang="en-US" altLang="zh-CN" sz="2000" dirty="0" smtClean="0"/>
                    </a:p>
                    <a:p>
                      <a:pPr algn="ctr"/>
                      <a:r>
                        <a:rPr lang="zh-CN" altLang="en-US" sz="2000" dirty="0" smtClean="0"/>
                        <a:t>名称</a:t>
                      </a:r>
                      <a:endParaRPr lang="zh-CN" altLang="en-US" sz="2000" dirty="0" smtClean="0"/>
                    </a:p>
                  </a:txBody>
                  <a:tcPr marL="91438" marR="91438" marT="45719" marB="45719" anchor="ctr"/>
                </a:tc>
                <a:tc>
                  <a:txBody>
                    <a:bodyPr/>
                    <a:lstStyle/>
                    <a:p>
                      <a:pPr algn="ctr"/>
                      <a:r>
                        <a:rPr kumimoji="0" lang="zh-CN" altLang="en-US" sz="2000" kern="1200" dirty="0" smtClean="0"/>
                        <a:t>贷款担保</a:t>
                      </a:r>
                      <a:endParaRPr kumimoji="0" lang="zh-CN" altLang="en-US" sz="2000" kern="1200" dirty="0" smtClean="0"/>
                    </a:p>
                  </a:txBody>
                  <a:tcPr marL="91438" marR="91438" marT="45719" marB="45719" anchor="ctr"/>
                </a:tc>
                <a:tc>
                  <a:txBody>
                    <a:bodyPr/>
                    <a:lstStyle/>
                    <a:p>
                      <a:pPr algn="ctr"/>
                      <a:r>
                        <a:rPr kumimoji="0" lang="zh-CN" altLang="en-US" sz="2000" kern="1200" dirty="0" smtClean="0"/>
                        <a:t>贷款贴息</a:t>
                      </a:r>
                      <a:endParaRPr kumimoji="0" lang="zh-CN" altLang="en-US" sz="2000" kern="1200" dirty="0" smtClean="0"/>
                    </a:p>
                  </a:txBody>
                  <a:tcPr marL="91438" marR="91438" marT="45719" marB="45719" anchor="ctr"/>
                </a:tc>
                <a:tc>
                  <a:txBody>
                    <a:bodyPr/>
                    <a:lstStyle/>
                    <a:p>
                      <a:pPr algn="ctr"/>
                      <a:r>
                        <a:rPr kumimoji="0" lang="zh-CN" altLang="en-US" sz="2000" kern="1200" dirty="0" smtClean="0"/>
                        <a:t>风险补偿</a:t>
                      </a:r>
                      <a:endParaRPr kumimoji="0" lang="zh-CN" altLang="en-US" sz="2000" kern="1200" dirty="0" smtClean="0"/>
                    </a:p>
                  </a:txBody>
                  <a:tcPr marL="91438" marR="91438" marT="45719" marB="45719" anchor="ctr"/>
                </a:tc>
                <a:tc>
                  <a:txBody>
                    <a:bodyPr/>
                    <a:lstStyle/>
                    <a:p>
                      <a:pPr algn="ctr"/>
                      <a:r>
                        <a:rPr kumimoji="0" lang="zh-CN" altLang="en-US" sz="2000" kern="1200" dirty="0" smtClean="0"/>
                        <a:t>贷款用途</a:t>
                      </a:r>
                      <a:endParaRPr kumimoji="0" lang="zh-CN" altLang="en-US" sz="2000" kern="1200" dirty="0" smtClean="0"/>
                    </a:p>
                  </a:txBody>
                  <a:tcPr marL="91438" marR="91438" marT="45719" marB="45719" anchor="ctr"/>
                </a:tc>
                <a:tc>
                  <a:txBody>
                    <a:bodyPr/>
                    <a:lstStyle/>
                    <a:p>
                      <a:pPr algn="ctr"/>
                      <a:r>
                        <a:rPr kumimoji="0" lang="zh-CN" altLang="en-US" sz="2000" kern="1200" dirty="0" smtClean="0"/>
                        <a:t>贷款条件</a:t>
                      </a:r>
                      <a:endParaRPr kumimoji="0" lang="zh-CN" altLang="en-US" sz="2000" kern="1200" dirty="0" smtClean="0"/>
                    </a:p>
                  </a:txBody>
                  <a:tcPr marL="91438" marR="91438" marT="45719" marB="45719" anchor="ctr"/>
                </a:tc>
              </a:tr>
              <a:tr h="1310605">
                <a:tc>
                  <a:txBody>
                    <a:bodyPr/>
                    <a:lstStyle/>
                    <a:p>
                      <a:pPr algn="ctr"/>
                      <a:r>
                        <a:rPr kumimoji="0" lang="zh-CN" altLang="en-US" sz="2000" kern="1200" dirty="0" smtClean="0"/>
                        <a:t>金融富民工程</a:t>
                      </a:r>
                      <a:endParaRPr kumimoji="0" lang="zh-CN" altLang="en-US" sz="2000" kern="1200" dirty="0" smtClean="0"/>
                    </a:p>
                  </a:txBody>
                  <a:tcPr marL="91438" marR="91438" marT="45719" marB="45719" anchor="ctr"/>
                </a:tc>
                <a:tc>
                  <a:txBody>
                    <a:bodyPr/>
                    <a:lstStyle/>
                    <a:p>
                      <a:pPr algn="ctr"/>
                      <a:r>
                        <a:rPr kumimoji="0" lang="zh-CN" altLang="zh-CN" sz="2000" kern="1200" dirty="0" smtClean="0"/>
                        <a:t>互助联保、公职人员担保等抵押</a:t>
                      </a:r>
                      <a:r>
                        <a:rPr kumimoji="0" lang="zh-CN" altLang="zh-CN" sz="2000" kern="1200" dirty="0" smtClean="0"/>
                        <a:t>担保形式</a:t>
                      </a:r>
                      <a:endParaRPr kumimoji="0" lang="zh-CN" altLang="zh-CN" sz="2000" kern="1200" dirty="0" smtClean="0"/>
                    </a:p>
                  </a:txBody>
                  <a:tcPr marL="91438" marR="91438" marT="45719" marB="45719" anchor="ctr"/>
                </a:tc>
                <a:tc>
                  <a:txBody>
                    <a:bodyPr/>
                    <a:lstStyle/>
                    <a:p>
                      <a:pPr algn="ctr"/>
                      <a:r>
                        <a:rPr kumimoji="0" lang="zh-CN" altLang="en-US" sz="2000" kern="1200" dirty="0" smtClean="0"/>
                        <a:t>财政按</a:t>
                      </a:r>
                      <a:r>
                        <a:rPr kumimoji="0" lang="en-US" altLang="zh-CN" sz="2000" kern="1200" dirty="0" smtClean="0"/>
                        <a:t>5%</a:t>
                      </a:r>
                      <a:r>
                        <a:rPr kumimoji="0" lang="zh-CN" altLang="en-US" sz="2000" kern="1200" dirty="0" smtClean="0"/>
                        <a:t>给予贴息，需要贷款对象先付利息，财政再给予贴息</a:t>
                      </a:r>
                      <a:r>
                        <a:rPr kumimoji="0" lang="zh-CN" altLang="en-US" sz="2000" kern="1200" dirty="0" smtClean="0"/>
                        <a:t>。</a:t>
                      </a:r>
                      <a:endParaRPr kumimoji="0" lang="zh-CN" altLang="en-US" sz="2000" kern="1200" dirty="0" smtClean="0"/>
                    </a:p>
                  </a:txBody>
                  <a:tcPr marL="91438" marR="91438" marT="45719" marB="45719" anchor="ctr"/>
                </a:tc>
                <a:tc>
                  <a:txBody>
                    <a:bodyPr/>
                    <a:lstStyle/>
                    <a:p>
                      <a:pPr algn="ctr"/>
                      <a:r>
                        <a:rPr kumimoji="0" lang="zh-CN" altLang="en-US" sz="2000" kern="1200" dirty="0" smtClean="0"/>
                        <a:t>自治区本级财政每年安排风险补偿资金</a:t>
                      </a:r>
                      <a:endParaRPr kumimoji="0" lang="zh-CN" altLang="en-US" sz="2000" kern="1200" dirty="0" smtClean="0"/>
                    </a:p>
                  </a:txBody>
                  <a:tcPr marL="91438" marR="91438" marT="45719" marB="45719" anchor="ctr"/>
                </a:tc>
                <a:tc>
                  <a:txBody>
                    <a:bodyPr/>
                    <a:lstStyle/>
                    <a:p>
                      <a:pPr algn="ctr"/>
                      <a:r>
                        <a:rPr kumimoji="0" lang="zh-CN" altLang="en-US" sz="2000" kern="1200" dirty="0" smtClean="0"/>
                        <a:t>用于农牧民生产和规模化生产经营的融资需求</a:t>
                      </a:r>
                      <a:endParaRPr kumimoji="0" lang="zh-CN" altLang="en-US" sz="2000" kern="1200" dirty="0" smtClean="0"/>
                    </a:p>
                  </a:txBody>
                  <a:tcPr marL="91438" marR="91438" marT="45719" marB="45719" anchor="ctr"/>
                </a:tc>
                <a:tc>
                  <a:txBody>
                    <a:bodyPr/>
                    <a:lstStyle/>
                    <a:p>
                      <a:pPr algn="ctr"/>
                      <a:endParaRPr kumimoji="0" lang="zh-CN" altLang="en-US" sz="2000" kern="1200" dirty="0"/>
                    </a:p>
                  </a:txBody>
                  <a:tcPr marL="91438" marR="91438" marT="45719" marB="45719" anchor="ctr"/>
                </a:tc>
              </a:tr>
              <a:tr h="1288438">
                <a:tc>
                  <a:txBody>
                    <a:bodyPr/>
                    <a:lstStyle/>
                    <a:p>
                      <a:pPr algn="ctr"/>
                      <a:r>
                        <a:rPr kumimoji="0" lang="zh-CN" altLang="en-US" sz="2000" kern="1200" dirty="0" smtClean="0"/>
                        <a:t>扶贫小额信贷</a:t>
                      </a:r>
                      <a:endParaRPr kumimoji="0" lang="zh-CN" altLang="en-US" sz="2000" kern="1200" dirty="0" smtClean="0"/>
                    </a:p>
                  </a:txBody>
                  <a:tcPr marL="91438" marR="91438" marT="45719" marB="45719" anchor="ctr"/>
                </a:tc>
                <a:tc>
                  <a:txBody>
                    <a:bodyPr/>
                    <a:lstStyle/>
                    <a:p>
                      <a:pPr algn="ctr"/>
                      <a:r>
                        <a:rPr kumimoji="0" lang="zh-CN" altLang="en-US" sz="2000" kern="1200" dirty="0" smtClean="0"/>
                        <a:t>免担保免抵押</a:t>
                      </a:r>
                      <a:endParaRPr kumimoji="0" lang="zh-CN" altLang="en-US" sz="2000" kern="1200" dirty="0" smtClean="0"/>
                    </a:p>
                  </a:txBody>
                  <a:tcPr marL="91438" marR="91438" marT="45719" marB="45719" anchor="ctr"/>
                </a:tc>
                <a:tc>
                  <a:txBody>
                    <a:bodyPr/>
                    <a:lstStyle/>
                    <a:p>
                      <a:pPr algn="ctr"/>
                      <a:r>
                        <a:rPr kumimoji="0" lang="zh-CN" altLang="en-US" sz="2000" kern="1200" dirty="0" smtClean="0"/>
                        <a:t>财政直接给予全程全额贴息</a:t>
                      </a:r>
                      <a:endParaRPr kumimoji="0" lang="zh-CN" altLang="en-US" sz="2000" kern="1200" dirty="0" smtClean="0"/>
                    </a:p>
                  </a:txBody>
                  <a:tcPr marL="91438" marR="91438" marT="45719" marB="45719" anchor="ctr"/>
                </a:tc>
                <a:tc>
                  <a:txBody>
                    <a:bodyPr/>
                    <a:lstStyle/>
                    <a:p>
                      <a:pPr algn="ctr"/>
                      <a:r>
                        <a:rPr kumimoji="0" lang="zh-CN" altLang="en-US" sz="2000" kern="1200" dirty="0" smtClean="0"/>
                        <a:t>县建风险补偿金</a:t>
                      </a:r>
                      <a:endParaRPr kumimoji="0" lang="zh-CN" altLang="en-US" sz="2000" kern="1200" dirty="0" smtClean="0"/>
                    </a:p>
                  </a:txBody>
                  <a:tcPr marL="91438" marR="91438" marT="45719" marB="45719" anchor="ctr"/>
                </a:tc>
                <a:tc rowSpan="2">
                  <a:txBody>
                    <a:bodyPr/>
                    <a:lstStyle/>
                    <a:p>
                      <a:pPr algn="ctr"/>
                      <a:r>
                        <a:rPr kumimoji="0" lang="zh-CN" altLang="en-US" sz="2000" kern="1200" dirty="0" smtClean="0"/>
                        <a:t>坚持户借、户用、户还，精准用于贷款户发展生产和开展经营，不能用于结婚、理财等，严禁户贷企用</a:t>
                      </a:r>
                      <a:endParaRPr kumimoji="0" lang="zh-CN" altLang="en-US" sz="2000" kern="1200" dirty="0" smtClean="0"/>
                    </a:p>
                  </a:txBody>
                  <a:tcPr marL="91438" marR="91438" marT="45719" marB="45719" anchor="ctr"/>
                </a:tc>
                <a:tc rowSpan="2">
                  <a:txBody>
                    <a:bodyPr/>
                    <a:lstStyle/>
                    <a:p>
                      <a:pPr algn="ctr"/>
                      <a:r>
                        <a:rPr kumimoji="0" lang="zh-CN" altLang="en-US" sz="2000" kern="1200" dirty="0" smtClean="0"/>
                        <a:t>符合条件、有必要的劳动生产技能和还款能力，</a:t>
                      </a:r>
                      <a:r>
                        <a:rPr kumimoji="0" lang="en-US" altLang="zh-CN" sz="2000" kern="1200" dirty="0" smtClean="0"/>
                        <a:t>18</a:t>
                      </a:r>
                      <a:r>
                        <a:rPr kumimoji="0" lang="zh-CN" altLang="en-US" sz="2000" kern="1200" dirty="0" smtClean="0"/>
                        <a:t>周岁</a:t>
                      </a:r>
                      <a:r>
                        <a:rPr kumimoji="0" lang="en-US" altLang="zh-CN" sz="2000" kern="1200" dirty="0" smtClean="0"/>
                        <a:t>—65</a:t>
                      </a:r>
                      <a:r>
                        <a:rPr kumimoji="0" lang="zh-CN" altLang="en-US" sz="2000" kern="1200" dirty="0" smtClean="0"/>
                        <a:t>周岁（含）</a:t>
                      </a:r>
                      <a:endParaRPr kumimoji="0" lang="zh-CN" altLang="en-US" sz="2000" kern="1200" dirty="0" smtClean="0"/>
                    </a:p>
                  </a:txBody>
                  <a:tcPr marL="91438" marR="91438" marT="45719" marB="45719" anchor="ctr"/>
                </a:tc>
              </a:tr>
              <a:tr h="1615397">
                <a:tc>
                  <a:txBody>
                    <a:bodyPr/>
                    <a:lstStyle/>
                    <a:p>
                      <a:pPr algn="ctr"/>
                      <a:r>
                        <a:rPr kumimoji="0" lang="zh-CN" altLang="en-US" sz="2000" kern="1200" dirty="0" smtClean="0"/>
                        <a:t>脱贫人口小额信贷</a:t>
                      </a:r>
                      <a:endParaRPr kumimoji="0" lang="zh-CN" altLang="en-US" sz="2000" kern="1200" dirty="0" smtClean="0"/>
                    </a:p>
                  </a:txBody>
                  <a:tcPr marL="91438" marR="91438" marT="45719" marB="4571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kern="1200" dirty="0" smtClean="0"/>
                        <a:t>免担保免抵押</a:t>
                      </a:r>
                      <a:endParaRPr kumimoji="0" lang="zh-CN" altLang="en-US" sz="2000" kern="1200" dirty="0" smtClean="0"/>
                    </a:p>
                  </a:txBody>
                  <a:tcPr marL="91438" marR="91438" marT="45719" marB="4571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kern="1200" dirty="0" smtClean="0"/>
                        <a:t>财政直接给予全程全额贴息</a:t>
                      </a:r>
                      <a:endParaRPr kumimoji="0" lang="zh-CN" altLang="en-US" sz="2000" kern="1200" dirty="0" smtClean="0"/>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kern="1200" dirty="0" smtClean="0"/>
                    </a:p>
                  </a:txBody>
                  <a:tcPr marL="91438" marR="91438" marT="45719" marB="45719" anchor="ctr"/>
                </a:tc>
                <a:tc>
                  <a:txBody>
                    <a:bodyPr/>
                    <a:lstStyle/>
                    <a:p>
                      <a:pPr algn="ctr"/>
                      <a:r>
                        <a:rPr kumimoji="0" lang="zh-CN" altLang="en-US" sz="2000" kern="1200" dirty="0" smtClean="0"/>
                        <a:t>已设立风险补偿金的保持基本稳定，鼓励通过适当方式分担贷款风险</a:t>
                      </a:r>
                      <a:endParaRPr kumimoji="0" lang="zh-CN" altLang="en-US" sz="2000" kern="1200" dirty="0" smtClean="0"/>
                    </a:p>
                  </a:txBody>
                  <a:tcPr marL="91438" marR="91438" marT="45719" marB="45719" anchor="ctr"/>
                </a:tc>
                <a:tc vMerge="1">
                  <a:tcPr anchor="ctr"/>
                </a:tc>
                <a:tc vMerge="1">
                  <a:tcPr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66" name="矩形 65"/>
          <p:cNvSpPr/>
          <p:nvPr/>
        </p:nvSpPr>
        <p:spPr>
          <a:xfrm>
            <a:off x="1579303" y="173273"/>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二、脱贫人口小额信贷政策要点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68" name="菱形 67"/>
          <p:cNvSpPr/>
          <p:nvPr>
            <p:custDataLst>
              <p:tags r:id="rId1"/>
            </p:custDataLst>
          </p:nvPr>
        </p:nvSpPr>
        <p:spPr>
          <a:xfrm>
            <a:off x="1828955" y="1307078"/>
            <a:ext cx="1802928" cy="1802928"/>
          </a:xfrm>
          <a:prstGeom prst="diamond">
            <a:avLst/>
          </a:prstGeom>
          <a:solidFill>
            <a:srgbClr val="CE7932">
              <a:alpha val="49000"/>
            </a:srgbClr>
          </a:solidFill>
          <a:ln w="12700" cap="flat" cmpd="sng" algn="ctr">
            <a:noFill/>
            <a:prstDash val="solid"/>
            <a:miter lim="800000"/>
          </a:ln>
          <a:effectLst/>
        </p:spPr>
        <p:txBody>
          <a:bodyPr rtlCol="0" anchor="ctr">
            <a:normAutofit/>
          </a:bodyPr>
          <a:p>
            <a:pPr algn="ctr"/>
            <a:endParaRPr lang="zh-CN" altLang="en-US">
              <a:sym typeface="Arial" panose="020B0604020202020204" pitchFamily="34" charset="0"/>
            </a:endParaRPr>
          </a:p>
        </p:txBody>
      </p:sp>
      <p:sp>
        <p:nvSpPr>
          <p:cNvPr id="69" name="菱形 68"/>
          <p:cNvSpPr/>
          <p:nvPr>
            <p:custDataLst>
              <p:tags r:id="rId2"/>
            </p:custDataLst>
          </p:nvPr>
        </p:nvSpPr>
        <p:spPr>
          <a:xfrm>
            <a:off x="2072130" y="1550252"/>
            <a:ext cx="1316580" cy="1316580"/>
          </a:xfrm>
          <a:prstGeom prst="diamond">
            <a:avLst/>
          </a:prstGeom>
          <a:solidFill>
            <a:srgbClr val="CE7932"/>
          </a:solidFill>
          <a:ln w="12700" cap="flat" cmpd="sng" algn="ctr">
            <a:noFill/>
            <a:prstDash val="solid"/>
            <a:miter lim="800000"/>
          </a:ln>
          <a:effectLst/>
        </p:spPr>
        <p:txBody>
          <a:bodyPr rtlCol="0" anchor="ctr">
            <a:noAutofit/>
          </a:bodyPr>
          <a:p>
            <a:pPr algn="ctr"/>
            <a:endParaRPr lang="zh-CN" altLang="en-US" sz="3600" dirty="0">
              <a:solidFill>
                <a:sysClr val="window" lastClr="FFFFFF"/>
              </a:solidFill>
              <a:sym typeface="Arial" panose="020B0604020202020204" pitchFamily="34" charset="0"/>
            </a:endParaRPr>
          </a:p>
        </p:txBody>
      </p:sp>
      <p:sp>
        <p:nvSpPr>
          <p:cNvPr id="70" name="文本框 69"/>
          <p:cNvSpPr txBox="1"/>
          <p:nvPr>
            <p:custDataLst>
              <p:tags r:id="rId3"/>
            </p:custDataLst>
          </p:nvPr>
        </p:nvSpPr>
        <p:spPr>
          <a:xfrm>
            <a:off x="2366664" y="1880061"/>
            <a:ext cx="848156" cy="775068"/>
          </a:xfrm>
          <a:prstGeom prst="rect">
            <a:avLst/>
          </a:prstGeom>
          <a:noFill/>
        </p:spPr>
        <p:txBody>
          <a:bodyPr wrap="none" rtlCol="0">
            <a:normAutofit/>
          </a:bodyPr>
          <a:p>
            <a:r>
              <a:rPr lang="en-US" altLang="zh-CN" sz="3200" b="1" dirty="0">
                <a:solidFill>
                  <a:sysClr val="window" lastClr="FFFFFF"/>
                </a:solidFill>
              </a:rPr>
              <a:t>01</a:t>
            </a:r>
            <a:endParaRPr lang="zh-CN" altLang="en-US" sz="3200" b="1" dirty="0">
              <a:solidFill>
                <a:sysClr val="window" lastClr="FFFFFF"/>
              </a:solidFill>
            </a:endParaRPr>
          </a:p>
        </p:txBody>
      </p:sp>
      <p:sp>
        <p:nvSpPr>
          <p:cNvPr id="71" name="矩形 70"/>
          <p:cNvSpPr/>
          <p:nvPr>
            <p:custDataLst>
              <p:tags r:id="rId4"/>
            </p:custDataLst>
          </p:nvPr>
        </p:nvSpPr>
        <p:spPr>
          <a:xfrm>
            <a:off x="1466215" y="3270084"/>
            <a:ext cx="2377623" cy="3494474"/>
          </a:xfrm>
          <a:prstGeom prst="rect">
            <a:avLst/>
          </a:prstGeom>
        </p:spPr>
        <p:txBody>
          <a:bodyPr wrap="square"/>
          <a:p>
            <a:pPr algn="just">
              <a:lnSpc>
                <a:spcPct val="120000"/>
              </a:lnSpc>
              <a:spcBef>
                <a:spcPts val="0"/>
              </a:spcBef>
              <a:spcAft>
                <a:spcPts val="0"/>
              </a:spcAft>
            </a:pPr>
            <a:r>
              <a:rPr lang="zh-CN" altLang="en-US" sz="2000" b="1" dirty="0">
                <a:solidFill>
                  <a:schemeClr val="bg1"/>
                </a:solidFill>
                <a:latin typeface="楷体_GB2312" pitchFamily="49" charset="-122"/>
                <a:ea typeface="楷体_GB2312" pitchFamily="49" charset="-122"/>
                <a:sym typeface="+mn-ea"/>
              </a:rPr>
              <a:t>支持对象：</a:t>
            </a:r>
            <a:endParaRPr lang="zh-CN" altLang="en-US" sz="2000" b="1" dirty="0">
              <a:solidFill>
                <a:schemeClr val="bg1"/>
              </a:solidFill>
              <a:latin typeface="楷体_GB2312" pitchFamily="49" charset="-122"/>
              <a:ea typeface="楷体_GB2312" pitchFamily="49" charset="-122"/>
              <a:sym typeface="+mn-ea"/>
            </a:endParaRPr>
          </a:p>
          <a:p>
            <a:pPr algn="just">
              <a:lnSpc>
                <a:spcPct val="120000"/>
              </a:lnSpc>
              <a:spcBef>
                <a:spcPts val="0"/>
              </a:spcBef>
              <a:spcAft>
                <a:spcPts val="0"/>
              </a:spcAft>
            </a:pPr>
            <a:r>
              <a:rPr lang="en-US" altLang="zh-CN" sz="2000" b="1" dirty="0">
                <a:solidFill>
                  <a:schemeClr val="bg1"/>
                </a:solidFill>
                <a:latin typeface="楷体_GB2312" pitchFamily="49" charset="-122"/>
                <a:ea typeface="楷体_GB2312" pitchFamily="49" charset="-122"/>
                <a:sym typeface="+mn-ea"/>
              </a:rPr>
              <a:t>   </a:t>
            </a:r>
            <a:r>
              <a:rPr lang="zh-CN" altLang="en-US" sz="2000" b="1" dirty="0">
                <a:solidFill>
                  <a:schemeClr val="bg1"/>
                </a:solidFill>
                <a:latin typeface="楷体_GB2312" pitchFamily="49" charset="-122"/>
                <a:ea typeface="楷体_GB2312" pitchFamily="49" charset="-122"/>
                <a:sym typeface="+mn-ea"/>
              </a:rPr>
              <a:t>建档立卡脱贫（享受政策）户，以户为单位发放贷款。边缘易致贫户可按照执行。</a:t>
            </a:r>
            <a:endParaRPr lang="zh-CN" altLang="en-US" sz="2000" b="1" spc="150" dirty="0">
              <a:solidFill>
                <a:schemeClr val="bg1"/>
              </a:solidFill>
              <a:latin typeface="楷体_GB2312" pitchFamily="49" charset="-122"/>
              <a:ea typeface="楷体_GB2312" pitchFamily="49" charset="-122"/>
              <a:cs typeface="微软雅黑" panose="020B0503020204020204" pitchFamily="34" charset="-122"/>
              <a:sym typeface="+mn-ea"/>
            </a:endParaRPr>
          </a:p>
        </p:txBody>
      </p:sp>
      <p:sp>
        <p:nvSpPr>
          <p:cNvPr id="74" name="菱形 73"/>
          <p:cNvSpPr/>
          <p:nvPr>
            <p:custDataLst>
              <p:tags r:id="rId5"/>
            </p:custDataLst>
          </p:nvPr>
        </p:nvSpPr>
        <p:spPr>
          <a:xfrm>
            <a:off x="5310971" y="1307078"/>
            <a:ext cx="1802928" cy="1802928"/>
          </a:xfrm>
          <a:prstGeom prst="diamond">
            <a:avLst/>
          </a:prstGeom>
          <a:solidFill>
            <a:srgbClr val="D24726">
              <a:lumMod val="40000"/>
              <a:lumOff val="60000"/>
              <a:alpha val="49000"/>
            </a:srgbClr>
          </a:solidFill>
          <a:ln w="12700" cap="flat" cmpd="sng" algn="ctr">
            <a:noFill/>
            <a:prstDash val="solid"/>
            <a:miter lim="800000"/>
          </a:ln>
          <a:effectLst/>
        </p:spPr>
        <p:txBody>
          <a:bodyPr rtlCol="0" anchor="ctr">
            <a:normAutofit/>
          </a:bodyPr>
          <a:p>
            <a:pPr algn="ctr"/>
            <a:endParaRPr lang="zh-CN" altLang="en-US">
              <a:sym typeface="Arial" panose="020B0604020202020204" pitchFamily="34" charset="0"/>
            </a:endParaRPr>
          </a:p>
        </p:txBody>
      </p:sp>
      <p:sp>
        <p:nvSpPr>
          <p:cNvPr id="75" name="菱形 74"/>
          <p:cNvSpPr/>
          <p:nvPr>
            <p:custDataLst>
              <p:tags r:id="rId6"/>
            </p:custDataLst>
          </p:nvPr>
        </p:nvSpPr>
        <p:spPr>
          <a:xfrm>
            <a:off x="5554145" y="1550252"/>
            <a:ext cx="1316580" cy="1316580"/>
          </a:xfrm>
          <a:prstGeom prst="diamond">
            <a:avLst/>
          </a:prstGeom>
          <a:solidFill>
            <a:srgbClr val="D24726"/>
          </a:solidFill>
          <a:ln w="12700" cap="flat" cmpd="sng" algn="ctr">
            <a:noFill/>
            <a:prstDash val="solid"/>
            <a:miter lim="800000"/>
          </a:ln>
          <a:effectLst/>
        </p:spPr>
        <p:txBody>
          <a:bodyPr rtlCol="0" anchor="ctr">
            <a:noAutofit/>
          </a:bodyPr>
          <a:p>
            <a:pPr algn="ctr"/>
            <a:endParaRPr lang="zh-CN" altLang="en-US" sz="3600" dirty="0">
              <a:solidFill>
                <a:sysClr val="window" lastClr="FFFFFF"/>
              </a:solidFill>
              <a:sym typeface="Arial" panose="020B0604020202020204" pitchFamily="34" charset="0"/>
            </a:endParaRPr>
          </a:p>
        </p:txBody>
      </p:sp>
      <p:sp>
        <p:nvSpPr>
          <p:cNvPr id="76" name="文本框 75"/>
          <p:cNvSpPr txBox="1"/>
          <p:nvPr>
            <p:custDataLst>
              <p:tags r:id="rId7"/>
            </p:custDataLst>
          </p:nvPr>
        </p:nvSpPr>
        <p:spPr>
          <a:xfrm>
            <a:off x="5867730" y="1878791"/>
            <a:ext cx="848156" cy="775068"/>
          </a:xfrm>
          <a:prstGeom prst="rect">
            <a:avLst/>
          </a:prstGeom>
          <a:noFill/>
        </p:spPr>
        <p:txBody>
          <a:bodyPr wrap="none" rtlCol="0">
            <a:normAutofit/>
          </a:bodyPr>
          <a:p>
            <a:r>
              <a:rPr lang="en-US" altLang="zh-CN" sz="3200" b="1" dirty="0">
                <a:solidFill>
                  <a:sysClr val="window" lastClr="FFFFFF"/>
                </a:solidFill>
              </a:rPr>
              <a:t>02</a:t>
            </a:r>
            <a:endParaRPr lang="zh-CN" altLang="en-US" sz="3200" b="1" dirty="0">
              <a:solidFill>
                <a:sysClr val="window" lastClr="FFFFFF"/>
              </a:solidFill>
            </a:endParaRPr>
          </a:p>
        </p:txBody>
      </p:sp>
      <p:sp>
        <p:nvSpPr>
          <p:cNvPr id="79" name="矩形 78"/>
          <p:cNvSpPr/>
          <p:nvPr>
            <p:custDataLst>
              <p:tags r:id="rId8"/>
            </p:custDataLst>
          </p:nvPr>
        </p:nvSpPr>
        <p:spPr>
          <a:xfrm>
            <a:off x="4735236" y="3339053"/>
            <a:ext cx="3114596" cy="2899772"/>
          </a:xfrm>
          <a:prstGeom prst="rect">
            <a:avLst/>
          </a:prstGeom>
        </p:spPr>
        <p:txBody>
          <a:bodyPr wrap="square">
            <a:normAutofit lnSpcReduction="20000"/>
          </a:bodyPr>
          <a:p>
            <a:pPr algn="just">
              <a:lnSpc>
                <a:spcPct val="120000"/>
              </a:lnSpc>
              <a:spcBef>
                <a:spcPts val="0"/>
              </a:spcBef>
              <a:spcAft>
                <a:spcPts val="0"/>
              </a:spcAft>
            </a:pPr>
            <a:r>
              <a:rPr lang="zh-CN" altLang="en-US" sz="2000" b="1" dirty="0">
                <a:solidFill>
                  <a:schemeClr val="bg1"/>
                </a:solidFill>
                <a:latin typeface="楷体_GB2312" pitchFamily="49" charset="-122"/>
                <a:ea typeface="楷体_GB2312" pitchFamily="49" charset="-122"/>
                <a:sym typeface="+mn-ea"/>
              </a:rPr>
              <a:t>贷款金额：</a:t>
            </a:r>
            <a:endParaRPr lang="zh-CN" altLang="en-US" sz="2000" b="1" dirty="0">
              <a:solidFill>
                <a:schemeClr val="bg1"/>
              </a:solidFill>
              <a:latin typeface="楷体_GB2312" pitchFamily="49" charset="-122"/>
              <a:ea typeface="楷体_GB2312" pitchFamily="49" charset="-122"/>
              <a:sym typeface="+mn-ea"/>
            </a:endParaRPr>
          </a:p>
          <a:p>
            <a:pPr>
              <a:lnSpc>
                <a:spcPct val="120000"/>
              </a:lnSpc>
            </a:pPr>
            <a:r>
              <a:rPr lang="en-US" altLang="zh-CN" sz="2000" b="1" dirty="0">
                <a:solidFill>
                  <a:schemeClr val="bg1"/>
                </a:solidFill>
                <a:latin typeface="楷体_GB2312" pitchFamily="49" charset="-122"/>
                <a:ea typeface="楷体_GB2312" pitchFamily="49" charset="-122"/>
                <a:sym typeface="+mn-ea"/>
              </a:rPr>
              <a:t>    </a:t>
            </a:r>
            <a:r>
              <a:rPr lang="zh-CN" altLang="en-US" sz="2000" b="1" dirty="0">
                <a:solidFill>
                  <a:schemeClr val="bg1"/>
                </a:solidFill>
                <a:latin typeface="楷体_GB2312" pitchFamily="49" charset="-122"/>
                <a:ea typeface="楷体_GB2312" pitchFamily="49" charset="-122"/>
                <a:sym typeface="+mn-ea"/>
              </a:rPr>
              <a:t>原则上</a:t>
            </a:r>
            <a:r>
              <a:rPr lang="en-US" altLang="zh-CN" sz="2000" b="1" dirty="0">
                <a:solidFill>
                  <a:schemeClr val="bg1"/>
                </a:solidFill>
                <a:latin typeface="楷体_GB2312" pitchFamily="49" charset="-122"/>
                <a:ea typeface="楷体_GB2312" pitchFamily="49" charset="-122"/>
                <a:sym typeface="+mn-ea"/>
              </a:rPr>
              <a:t>5</a:t>
            </a:r>
            <a:r>
              <a:rPr lang="zh-CN" altLang="en-US" sz="2000" b="1" dirty="0">
                <a:solidFill>
                  <a:schemeClr val="bg1"/>
                </a:solidFill>
                <a:latin typeface="楷体_GB2312" pitchFamily="49" charset="-122"/>
                <a:ea typeface="楷体_GB2312" pitchFamily="49" charset="-122"/>
                <a:sym typeface="+mn-ea"/>
              </a:rPr>
              <a:t>万元（含）以下。对个别确有需要且具备还款能力的，可予以追加贷款支持，追加贷款后，单户脱贫人口小额信贷不得超过</a:t>
            </a:r>
            <a:r>
              <a:rPr lang="en-US" altLang="zh-CN" sz="2000" b="1" dirty="0">
                <a:solidFill>
                  <a:schemeClr val="bg1"/>
                </a:solidFill>
                <a:latin typeface="楷体_GB2312" pitchFamily="49" charset="-122"/>
                <a:ea typeface="楷体_GB2312" pitchFamily="49" charset="-122"/>
                <a:sym typeface="+mn-ea"/>
              </a:rPr>
              <a:t>10</a:t>
            </a:r>
            <a:r>
              <a:rPr lang="zh-CN" altLang="en-US" sz="2000" b="1" dirty="0">
                <a:solidFill>
                  <a:schemeClr val="bg1"/>
                </a:solidFill>
                <a:latin typeface="楷体_GB2312" pitchFamily="49" charset="-122"/>
                <a:ea typeface="楷体_GB2312" pitchFamily="49" charset="-122"/>
                <a:sym typeface="+mn-ea"/>
              </a:rPr>
              <a:t>万元，</a:t>
            </a:r>
            <a:r>
              <a:rPr lang="en-US" altLang="zh-CN" sz="2000" b="1" dirty="0">
                <a:solidFill>
                  <a:schemeClr val="bg1"/>
                </a:solidFill>
                <a:latin typeface="楷体_GB2312" pitchFamily="49" charset="-122"/>
                <a:ea typeface="楷体_GB2312" pitchFamily="49" charset="-122"/>
                <a:sym typeface="+mn-ea"/>
              </a:rPr>
              <a:t>5</a:t>
            </a:r>
            <a:r>
              <a:rPr lang="zh-CN" altLang="en-US" sz="2000" b="1" dirty="0">
                <a:solidFill>
                  <a:schemeClr val="bg1"/>
                </a:solidFill>
                <a:latin typeface="楷体_GB2312" pitchFamily="49" charset="-122"/>
                <a:ea typeface="楷体_GB2312" pitchFamily="49" charset="-122"/>
                <a:sym typeface="+mn-ea"/>
              </a:rPr>
              <a:t>万元以上部分不予贴息，也不纳入风险补偿范围。</a:t>
            </a:r>
            <a:endParaRPr lang="en-US" altLang="zh-CN" sz="2000" b="1" spc="150" dirty="0">
              <a:solidFill>
                <a:schemeClr val="bg1"/>
              </a:solidFill>
              <a:latin typeface="楷体_GB2312" pitchFamily="49" charset="-122"/>
              <a:ea typeface="楷体_GB2312" pitchFamily="49" charset="-122"/>
              <a:sym typeface="Arial" panose="020B0604020202020204" pitchFamily="34" charset="0"/>
            </a:endParaRPr>
          </a:p>
          <a:p>
            <a:pPr algn="just">
              <a:lnSpc>
                <a:spcPct val="120000"/>
              </a:lnSpc>
              <a:spcBef>
                <a:spcPts val="0"/>
              </a:spcBef>
              <a:spcAft>
                <a:spcPts val="0"/>
              </a:spcAft>
            </a:pPr>
            <a:endParaRPr lang="en-US" altLang="zh-CN" sz="2000" b="1" dirty="0">
              <a:solidFill>
                <a:schemeClr val="bg1"/>
              </a:solidFill>
              <a:latin typeface="楷体_GB2312" pitchFamily="49" charset="-122"/>
              <a:ea typeface="楷体_GB2312" pitchFamily="49" charset="-122"/>
            </a:endParaRPr>
          </a:p>
          <a:p>
            <a:pPr algn="just">
              <a:lnSpc>
                <a:spcPct val="120000"/>
              </a:lnSpc>
              <a:spcBef>
                <a:spcPts val="0"/>
              </a:spcBef>
              <a:spcAft>
                <a:spcPts val="0"/>
              </a:spcAft>
            </a:pPr>
            <a:endParaRPr lang="en-US" altLang="zh-CN" sz="2000" b="1" dirty="0">
              <a:solidFill>
                <a:schemeClr val="bg1"/>
              </a:solidFill>
              <a:latin typeface="楷体_GB2312" pitchFamily="49" charset="-122"/>
              <a:ea typeface="楷体_GB2312" pitchFamily="49" charset="-122"/>
            </a:endParaRPr>
          </a:p>
          <a:p>
            <a:pPr algn="just">
              <a:lnSpc>
                <a:spcPct val="120000"/>
              </a:lnSpc>
              <a:spcBef>
                <a:spcPts val="0"/>
              </a:spcBef>
              <a:spcAft>
                <a:spcPts val="0"/>
              </a:spcAft>
            </a:pPr>
            <a:endParaRPr lang="zh-CN" altLang="en-US" sz="2000" spc="150">
              <a:solidFill>
                <a:srgbClr val="5F5F5F">
                  <a:lumMod val="75000"/>
                </a:srgbClr>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85" name="菱形 84"/>
          <p:cNvSpPr/>
          <p:nvPr>
            <p:custDataLst>
              <p:tags r:id="rId9"/>
            </p:custDataLst>
          </p:nvPr>
        </p:nvSpPr>
        <p:spPr>
          <a:xfrm>
            <a:off x="8792986" y="1307078"/>
            <a:ext cx="1802928" cy="1802928"/>
          </a:xfrm>
          <a:prstGeom prst="diamond">
            <a:avLst/>
          </a:prstGeom>
          <a:solidFill>
            <a:srgbClr val="B16B8E">
              <a:lumMod val="40000"/>
              <a:lumOff val="60000"/>
              <a:alpha val="49000"/>
            </a:srgbClr>
          </a:solidFill>
          <a:ln w="12700" cap="flat" cmpd="sng" algn="ctr">
            <a:noFill/>
            <a:prstDash val="solid"/>
            <a:miter lim="800000"/>
          </a:ln>
          <a:effectLst/>
        </p:spPr>
        <p:txBody>
          <a:bodyPr rtlCol="0" anchor="ctr">
            <a:normAutofit/>
          </a:bodyPr>
          <a:p>
            <a:pPr algn="ctr"/>
            <a:endParaRPr lang="zh-CN" altLang="en-US">
              <a:sym typeface="Arial" panose="020B0604020202020204" pitchFamily="34" charset="0"/>
            </a:endParaRPr>
          </a:p>
        </p:txBody>
      </p:sp>
      <p:sp>
        <p:nvSpPr>
          <p:cNvPr id="86" name="菱形 85"/>
          <p:cNvSpPr/>
          <p:nvPr>
            <p:custDataLst>
              <p:tags r:id="rId10"/>
            </p:custDataLst>
          </p:nvPr>
        </p:nvSpPr>
        <p:spPr>
          <a:xfrm>
            <a:off x="9036161" y="1550252"/>
            <a:ext cx="1316580" cy="1316580"/>
          </a:xfrm>
          <a:prstGeom prst="diamond">
            <a:avLst/>
          </a:prstGeom>
          <a:solidFill>
            <a:srgbClr val="B16B8E"/>
          </a:solidFill>
          <a:ln w="12700" cap="flat" cmpd="sng" algn="ctr">
            <a:noFill/>
            <a:prstDash val="solid"/>
            <a:miter lim="800000"/>
          </a:ln>
          <a:effectLst/>
        </p:spPr>
        <p:txBody>
          <a:bodyPr rtlCol="0" anchor="ctr">
            <a:noAutofit/>
          </a:bodyPr>
          <a:p>
            <a:pPr algn="ctr"/>
            <a:endParaRPr lang="zh-CN" altLang="en-US" sz="3600" dirty="0">
              <a:solidFill>
                <a:sysClr val="window" lastClr="FFFFFF"/>
              </a:solidFill>
              <a:sym typeface="Arial" panose="020B0604020202020204" pitchFamily="34" charset="0"/>
            </a:endParaRPr>
          </a:p>
        </p:txBody>
      </p:sp>
      <p:sp>
        <p:nvSpPr>
          <p:cNvPr id="87" name="文本框 86"/>
          <p:cNvSpPr txBox="1"/>
          <p:nvPr>
            <p:custDataLst>
              <p:tags r:id="rId11"/>
            </p:custDataLst>
          </p:nvPr>
        </p:nvSpPr>
        <p:spPr>
          <a:xfrm>
            <a:off x="9368795" y="1880696"/>
            <a:ext cx="848156" cy="775068"/>
          </a:xfrm>
          <a:prstGeom prst="rect">
            <a:avLst/>
          </a:prstGeom>
          <a:noFill/>
        </p:spPr>
        <p:txBody>
          <a:bodyPr wrap="none" rtlCol="0">
            <a:normAutofit/>
          </a:bodyPr>
          <a:p>
            <a:r>
              <a:rPr lang="en-US" altLang="zh-CN" sz="3200" b="1" dirty="0">
                <a:solidFill>
                  <a:sysClr val="window" lastClr="FFFFFF"/>
                </a:solidFill>
              </a:rPr>
              <a:t>03</a:t>
            </a:r>
            <a:endParaRPr lang="zh-CN" altLang="en-US" sz="3200" b="1" dirty="0">
              <a:solidFill>
                <a:sysClr val="window" lastClr="FFFFFF"/>
              </a:solidFill>
            </a:endParaRPr>
          </a:p>
        </p:txBody>
      </p:sp>
      <p:sp>
        <p:nvSpPr>
          <p:cNvPr id="88" name="矩形 87"/>
          <p:cNvSpPr/>
          <p:nvPr>
            <p:custDataLst>
              <p:tags r:id="rId12"/>
            </p:custDataLst>
          </p:nvPr>
        </p:nvSpPr>
        <p:spPr>
          <a:xfrm>
            <a:off x="8064655" y="3413863"/>
            <a:ext cx="3147540" cy="2898400"/>
          </a:xfrm>
          <a:prstGeom prst="rect">
            <a:avLst/>
          </a:prstGeom>
        </p:spPr>
        <p:txBody>
          <a:bodyPr wrap="square">
            <a:normAutofit/>
          </a:bodyPr>
          <a:p>
            <a:pPr algn="just">
              <a:lnSpc>
                <a:spcPct val="120000"/>
              </a:lnSpc>
              <a:spcBef>
                <a:spcPts val="0"/>
              </a:spcBef>
              <a:spcAft>
                <a:spcPts val="0"/>
              </a:spcAft>
            </a:pPr>
            <a:r>
              <a:rPr lang="zh-CN" altLang="en-US" sz="2000" b="1" dirty="0">
                <a:solidFill>
                  <a:schemeClr val="bg1"/>
                </a:solidFill>
                <a:latin typeface="楷体_GB2312" pitchFamily="49" charset="-122"/>
                <a:ea typeface="楷体_GB2312" pitchFamily="49" charset="-122"/>
                <a:sym typeface="+mn-ea"/>
              </a:rPr>
              <a:t>贷款期限：</a:t>
            </a:r>
            <a:endParaRPr lang="zh-CN" altLang="en-US" sz="2000" b="1" dirty="0">
              <a:solidFill>
                <a:schemeClr val="bg1"/>
              </a:solidFill>
              <a:latin typeface="楷体_GB2312" pitchFamily="49" charset="-122"/>
              <a:ea typeface="楷体_GB2312" pitchFamily="49" charset="-122"/>
              <a:sym typeface="+mn-ea"/>
            </a:endParaRPr>
          </a:p>
          <a:p>
            <a:pPr algn="ctr">
              <a:lnSpc>
                <a:spcPct val="120000"/>
              </a:lnSpc>
              <a:spcBef>
                <a:spcPts val="0"/>
              </a:spcBef>
              <a:spcAft>
                <a:spcPts val="0"/>
              </a:spcAft>
            </a:pPr>
            <a:r>
              <a:rPr lang="en-US" altLang="zh-CN" sz="2000" b="1" dirty="0">
                <a:solidFill>
                  <a:schemeClr val="bg1"/>
                </a:solidFill>
                <a:latin typeface="楷体_GB2312" pitchFamily="49" charset="-122"/>
                <a:ea typeface="楷体_GB2312" pitchFamily="49" charset="-122"/>
                <a:sym typeface="+mn-ea"/>
              </a:rPr>
              <a:t>    3</a:t>
            </a:r>
            <a:r>
              <a:rPr lang="zh-CN" altLang="en-US" sz="2000" b="1" dirty="0">
                <a:solidFill>
                  <a:schemeClr val="bg1"/>
                </a:solidFill>
                <a:latin typeface="楷体_GB2312" pitchFamily="49" charset="-122"/>
                <a:ea typeface="楷体_GB2312" pitchFamily="49" charset="-122"/>
                <a:sym typeface="+mn-ea"/>
              </a:rPr>
              <a:t>年期（含）以内。</a:t>
            </a:r>
            <a:endParaRPr lang="en-US" altLang="zh-CN" sz="2000" b="1" dirty="0">
              <a:solidFill>
                <a:schemeClr val="bg1"/>
              </a:solidFill>
              <a:latin typeface="楷体_GB2312" pitchFamily="49" charset="-122"/>
              <a:ea typeface="楷体_GB2312" pitchFamily="49" charset="-122"/>
            </a:endParaRPr>
          </a:p>
          <a:p>
            <a:pPr algn="ctr">
              <a:lnSpc>
                <a:spcPct val="120000"/>
              </a:lnSpc>
              <a:spcBef>
                <a:spcPts val="0"/>
              </a:spcBef>
              <a:spcAft>
                <a:spcPts val="0"/>
              </a:spcAft>
            </a:pPr>
            <a:endParaRPr lang="zh-CN" altLang="en-US" sz="2000" spc="150">
              <a:solidFill>
                <a:srgbClr val="5F5F5F">
                  <a:lumMod val="75000"/>
                </a:srgbClr>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89" name="菱形 88"/>
          <p:cNvSpPr/>
          <p:nvPr>
            <p:custDataLst>
              <p:tags r:id="rId13"/>
            </p:custDataLst>
          </p:nvPr>
        </p:nvSpPr>
        <p:spPr>
          <a:xfrm>
            <a:off x="2073400" y="1550887"/>
            <a:ext cx="1316580" cy="1316580"/>
          </a:xfrm>
          <a:prstGeom prst="diamond">
            <a:avLst/>
          </a:prstGeom>
          <a:solidFill>
            <a:srgbClr val="CE7932"/>
          </a:solidFill>
          <a:ln w="12700" cap="flat" cmpd="sng" algn="ctr">
            <a:noFill/>
            <a:prstDash val="solid"/>
            <a:miter lim="800000"/>
          </a:ln>
          <a:effectLst/>
        </p:spPr>
        <p:txBody>
          <a:bodyPr rtlCol="0" anchor="ctr">
            <a:noAutofit/>
          </a:bodyPr>
          <a:p>
            <a:pPr algn="ctr"/>
            <a:endParaRPr lang="zh-CN" altLang="en-US" sz="3600" dirty="0">
              <a:solidFill>
                <a:sysClr val="window" lastClr="FFFFFF"/>
              </a:solidFill>
              <a:sym typeface="Arial" panose="020B0604020202020204" pitchFamily="34" charset="0"/>
            </a:endParaRPr>
          </a:p>
        </p:txBody>
      </p:sp>
      <p:sp>
        <p:nvSpPr>
          <p:cNvPr id="90" name="文本框 89"/>
          <p:cNvSpPr txBox="1"/>
          <p:nvPr>
            <p:custDataLst>
              <p:tags r:id="rId14"/>
            </p:custDataLst>
          </p:nvPr>
        </p:nvSpPr>
        <p:spPr>
          <a:xfrm>
            <a:off x="2366664" y="1879426"/>
            <a:ext cx="848156" cy="775068"/>
          </a:xfrm>
          <a:prstGeom prst="rect">
            <a:avLst/>
          </a:prstGeom>
          <a:noFill/>
        </p:spPr>
        <p:txBody>
          <a:bodyPr wrap="none" rtlCol="0">
            <a:normAutofit/>
          </a:bodyPr>
          <a:p>
            <a:r>
              <a:rPr lang="en-US" altLang="zh-CN" sz="3200" b="1" dirty="0">
                <a:solidFill>
                  <a:sysClr val="window" lastClr="FFFFFF"/>
                </a:solidFill>
              </a:rPr>
              <a:t>01</a:t>
            </a:r>
            <a:endParaRPr lang="zh-CN" altLang="en-US" sz="3200" b="1" dirty="0">
              <a:solidFill>
                <a:sysClr val="window" lastClr="FFFFFF"/>
              </a:solidFill>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90">
                                            <p:txEl>
                                              <p:pRg st="0" end="0"/>
                                            </p:txEl>
                                          </p:spTgt>
                                        </p:tgtEl>
                                        <p:attrNameLst>
                                          <p:attrName>style.visibility</p:attrName>
                                        </p:attrNameLst>
                                      </p:cBhvr>
                                      <p:to>
                                        <p:strVal val="visible"/>
                                      </p:to>
                                    </p:set>
                                    <p:animEffect transition="in" filter="strips(downLeft)">
                                      <p:cBhvr>
                                        <p:cTn id="7" dur="500"/>
                                        <p:tgtEl>
                                          <p:spTgt spid="90">
                                            <p:txEl>
                                              <p:pRg st="0" end="0"/>
                                            </p:txEl>
                                          </p:spTgt>
                                        </p:tgtEl>
                                      </p:cBhvr>
                                    </p:animEffect>
                                  </p:childTnLst>
                                </p:cTn>
                              </p:par>
                              <p:par>
                                <p:cTn id="8" presetID="4" presetClass="entr" presetSubtype="16" fill="hold" grpId="0" nodeType="withEffect">
                                  <p:stCondLst>
                                    <p:cond delay="0"/>
                                  </p:stCondLst>
                                  <p:childTnLst>
                                    <p:set>
                                      <p:cBhvr>
                                        <p:cTn id="9" dur="500" fill="hold">
                                          <p:stCondLst>
                                            <p:cond delay="0"/>
                                          </p:stCondLst>
                                        </p:cTn>
                                        <p:tgtEl>
                                          <p:spTgt spid="89"/>
                                        </p:tgtEl>
                                        <p:attrNameLst>
                                          <p:attrName>style.visibility</p:attrName>
                                        </p:attrNameLst>
                                      </p:cBhvr>
                                      <p:to>
                                        <p:strVal val="visible"/>
                                      </p:to>
                                    </p:set>
                                    <p:animEffect transition="in" filter="box(in)">
                                      <p:cBhvr>
                                        <p:cTn id="10" dur="500"/>
                                        <p:tgtEl>
                                          <p:spTgt spid="89"/>
                                        </p:tgtEl>
                                      </p:cBhvr>
                                    </p:animEffect>
                                  </p:childTnLst>
                                </p:cTn>
                              </p:par>
                              <p:par>
                                <p:cTn id="11" presetID="4" presetClass="entr" presetSubtype="16" fill="hold" grpId="0" nodeType="withEffect">
                                  <p:stCondLst>
                                    <p:cond delay="0"/>
                                  </p:stCondLst>
                                  <p:childTnLst>
                                    <p:set>
                                      <p:cBhvr>
                                        <p:cTn id="12" dur="500" fill="hold">
                                          <p:stCondLst>
                                            <p:cond delay="0"/>
                                          </p:stCondLst>
                                        </p:cTn>
                                        <p:tgtEl>
                                          <p:spTgt spid="68"/>
                                        </p:tgtEl>
                                        <p:attrNameLst>
                                          <p:attrName>style.visibility</p:attrName>
                                        </p:attrNameLst>
                                      </p:cBhvr>
                                      <p:to>
                                        <p:strVal val="visible"/>
                                      </p:to>
                                    </p:set>
                                    <p:animEffect transition="in" filter="box(in)">
                                      <p:cBhvr>
                                        <p:cTn id="13" dur="500"/>
                                        <p:tgtEl>
                                          <p:spTgt spid="68"/>
                                        </p:tgtEl>
                                      </p:cBhvr>
                                    </p:animEffect>
                                  </p:childTnLst>
                                </p:cTn>
                              </p:par>
                            </p:childTnLst>
                          </p:cTn>
                        </p:par>
                        <p:par>
                          <p:cTn id="14" fill="hold">
                            <p:stCondLst>
                              <p:cond delay="500"/>
                            </p:stCondLst>
                            <p:childTnLst>
                              <p:par>
                                <p:cTn id="15" presetID="8" presetClass="entr" presetSubtype="16" fill="hold" grpId="0" nodeType="afterEffect">
                                  <p:stCondLst>
                                    <p:cond delay="0"/>
                                  </p:stCondLst>
                                  <p:childTnLst>
                                    <p:set>
                                      <p:cBhvr>
                                        <p:cTn id="16" dur="500" fill="hold">
                                          <p:stCondLst>
                                            <p:cond delay="0"/>
                                          </p:stCondLst>
                                        </p:cTn>
                                        <p:tgtEl>
                                          <p:spTgt spid="71"/>
                                        </p:tgtEl>
                                        <p:attrNameLst>
                                          <p:attrName>style.visibility</p:attrName>
                                        </p:attrNameLst>
                                      </p:cBhvr>
                                      <p:to>
                                        <p:strVal val="visible"/>
                                      </p:to>
                                    </p:set>
                                    <p:animEffect transition="in" filter="diamond(in)">
                                      <p:cBhvr>
                                        <p:cTn id="17" dur="500"/>
                                        <p:tgtEl>
                                          <p:spTgt spid="7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blinds(horizontal)">
                                      <p:cBhvr>
                                        <p:cTn id="22" dur="500"/>
                                        <p:tgtEl>
                                          <p:spTgt spid="7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blinds(horizontal)">
                                      <p:cBhvr>
                                        <p:cTn id="25" dur="500"/>
                                        <p:tgtEl>
                                          <p:spTgt spid="7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blinds(horizontal)">
                                      <p:cBhvr>
                                        <p:cTn id="28" dur="500"/>
                                        <p:tgtEl>
                                          <p:spTgt spid="74"/>
                                        </p:tgtEl>
                                      </p:cBhvr>
                                    </p:animEffect>
                                  </p:childTnLst>
                                </p:cTn>
                              </p:par>
                            </p:childTnLst>
                          </p:cTn>
                        </p:par>
                        <p:par>
                          <p:cTn id="29" fill="hold">
                            <p:stCondLst>
                              <p:cond delay="500"/>
                            </p:stCondLst>
                            <p:childTnLst>
                              <p:par>
                                <p:cTn id="30" presetID="22" presetClass="entr" presetSubtype="4" fill="hold" grpId="0" nodeType="afterEffect">
                                  <p:stCondLst>
                                    <p:cond delay="0"/>
                                  </p:stCondLst>
                                  <p:childTnLst>
                                    <p:set>
                                      <p:cBhvr>
                                        <p:cTn id="31" dur="1" fill="hold">
                                          <p:stCondLst>
                                            <p:cond delay="0"/>
                                          </p:stCondLst>
                                        </p:cTn>
                                        <p:tgtEl>
                                          <p:spTgt spid="79"/>
                                        </p:tgtEl>
                                        <p:attrNameLst>
                                          <p:attrName>style.visibility</p:attrName>
                                        </p:attrNameLst>
                                      </p:cBhvr>
                                      <p:to>
                                        <p:strVal val="visible"/>
                                      </p:to>
                                    </p:set>
                                    <p:animEffect transition="in" filter="wipe(down)">
                                      <p:cBhvr>
                                        <p:cTn id="32" dur="500"/>
                                        <p:tgtEl>
                                          <p:spTgt spid="79"/>
                                        </p:tgtEl>
                                      </p:cBhvr>
                                    </p:animEffect>
                                  </p:childTnLst>
                                </p:cTn>
                              </p:par>
                            </p:childTnLst>
                          </p:cTn>
                        </p:par>
                      </p:childTnLst>
                    </p:cTn>
                  </p:par>
                  <p:par>
                    <p:cTn id="33" fill="hold">
                      <p:stCondLst>
                        <p:cond delay="indefinite"/>
                      </p:stCondLst>
                      <p:childTnLst>
                        <p:par>
                          <p:cTn id="34" fill="hold">
                            <p:stCondLst>
                              <p:cond delay="0"/>
                            </p:stCondLst>
                            <p:childTnLst>
                              <p:par>
                                <p:cTn id="35" presetID="13" presetClass="entr" presetSubtype="16" fill="hold" grpId="0" nodeType="clickEffect">
                                  <p:stCondLst>
                                    <p:cond delay="0"/>
                                  </p:stCondLst>
                                  <p:childTnLst>
                                    <p:set>
                                      <p:cBhvr>
                                        <p:cTn id="36" dur="500" fill="hold">
                                          <p:stCondLst>
                                            <p:cond delay="0"/>
                                          </p:stCondLst>
                                        </p:cTn>
                                        <p:tgtEl>
                                          <p:spTgt spid="87"/>
                                        </p:tgtEl>
                                        <p:attrNameLst>
                                          <p:attrName>style.visibility</p:attrName>
                                        </p:attrNameLst>
                                      </p:cBhvr>
                                      <p:to>
                                        <p:strVal val="visible"/>
                                      </p:to>
                                    </p:set>
                                    <p:animEffect transition="in" filter="plus(in)">
                                      <p:cBhvr>
                                        <p:cTn id="37" dur="500"/>
                                        <p:tgtEl>
                                          <p:spTgt spid="87"/>
                                        </p:tgtEl>
                                      </p:cBhvr>
                                    </p:animEffect>
                                  </p:childTnLst>
                                </p:cTn>
                              </p:par>
                              <p:par>
                                <p:cTn id="38" presetID="13" presetClass="entr" presetSubtype="16" fill="hold" grpId="0" nodeType="withEffect">
                                  <p:stCondLst>
                                    <p:cond delay="0"/>
                                  </p:stCondLst>
                                  <p:childTnLst>
                                    <p:set>
                                      <p:cBhvr>
                                        <p:cTn id="39" dur="500" fill="hold">
                                          <p:stCondLst>
                                            <p:cond delay="0"/>
                                          </p:stCondLst>
                                        </p:cTn>
                                        <p:tgtEl>
                                          <p:spTgt spid="86"/>
                                        </p:tgtEl>
                                        <p:attrNameLst>
                                          <p:attrName>style.visibility</p:attrName>
                                        </p:attrNameLst>
                                      </p:cBhvr>
                                      <p:to>
                                        <p:strVal val="visible"/>
                                      </p:to>
                                    </p:set>
                                    <p:animEffect transition="in" filter="plus(in)">
                                      <p:cBhvr>
                                        <p:cTn id="40" dur="500"/>
                                        <p:tgtEl>
                                          <p:spTgt spid="86"/>
                                        </p:tgtEl>
                                      </p:cBhvr>
                                    </p:animEffect>
                                  </p:childTnLst>
                                </p:cTn>
                              </p:par>
                              <p:par>
                                <p:cTn id="41" presetID="13" presetClass="entr" presetSubtype="16" fill="hold" grpId="0" nodeType="withEffect">
                                  <p:stCondLst>
                                    <p:cond delay="0"/>
                                  </p:stCondLst>
                                  <p:childTnLst>
                                    <p:set>
                                      <p:cBhvr>
                                        <p:cTn id="42" dur="500" fill="hold">
                                          <p:stCondLst>
                                            <p:cond delay="0"/>
                                          </p:stCondLst>
                                        </p:cTn>
                                        <p:tgtEl>
                                          <p:spTgt spid="85"/>
                                        </p:tgtEl>
                                        <p:attrNameLst>
                                          <p:attrName>style.visibility</p:attrName>
                                        </p:attrNameLst>
                                      </p:cBhvr>
                                      <p:to>
                                        <p:strVal val="visible"/>
                                      </p:to>
                                    </p:set>
                                    <p:animEffect transition="in" filter="plus(in)">
                                      <p:cBhvr>
                                        <p:cTn id="43" dur="500"/>
                                        <p:tgtEl>
                                          <p:spTgt spid="85"/>
                                        </p:tgtEl>
                                      </p:cBhvr>
                                    </p:animEffect>
                                  </p:childTnLst>
                                </p:cTn>
                              </p:par>
                            </p:childTnLst>
                          </p:cTn>
                        </p:par>
                        <p:par>
                          <p:cTn id="44" fill="hold">
                            <p:stCondLst>
                              <p:cond delay="500"/>
                            </p:stCondLst>
                            <p:childTnLst>
                              <p:par>
                                <p:cTn id="45" presetID="13" presetClass="entr" presetSubtype="16" fill="hold" grpId="0" nodeType="afterEffect">
                                  <p:stCondLst>
                                    <p:cond delay="0"/>
                                  </p:stCondLst>
                                  <p:childTnLst>
                                    <p:set>
                                      <p:cBhvr>
                                        <p:cTn id="46" dur="500" fill="hold">
                                          <p:stCondLst>
                                            <p:cond delay="0"/>
                                          </p:stCondLst>
                                        </p:cTn>
                                        <p:tgtEl>
                                          <p:spTgt spid="88"/>
                                        </p:tgtEl>
                                        <p:attrNameLst>
                                          <p:attrName>style.visibility</p:attrName>
                                        </p:attrNameLst>
                                      </p:cBhvr>
                                      <p:to>
                                        <p:strVal val="visible"/>
                                      </p:to>
                                    </p:set>
                                    <p:animEffect transition="in" filter="plus(in)">
                                      <p:cBhvr>
                                        <p:cTn id="4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68" grpId="0" animBg="1"/>
      <p:bldP spid="71" grpId="0"/>
      <p:bldP spid="76" grpId="0"/>
      <p:bldP spid="75" grpId="0" animBg="1"/>
      <p:bldP spid="74" grpId="0" animBg="1"/>
      <p:bldP spid="79" grpId="0"/>
      <p:bldP spid="87" grpId="0"/>
      <p:bldP spid="86" grpId="0" animBg="1"/>
      <p:bldP spid="85" grpId="0" animBg="1"/>
      <p:bldP spid="8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灯片编号占位符 1"/>
          <p:cNvSpPr txBox="1">
            <a:spLocks noGrp="1"/>
          </p:cNvSpPr>
          <p:nvPr>
            <p:ph type="sldNum" sz="quarter" idx="4"/>
          </p:nvPr>
        </p:nvSpPr>
        <p:spPr>
          <a:noFill/>
          <a:ln>
            <a:noFill/>
          </a:ln>
        </p:spPr>
        <p:txBody>
          <a:bodyPr anchor="b"/>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9A0DB2DC-4C9A-4742-B13C-FB6460FD3503}" type="slidenum">
              <a:rPr lang="en-US" altLang="zh-CN" sz="1200" dirty="0">
                <a:solidFill>
                  <a:schemeClr val="tx2"/>
                </a:solidFill>
                <a:latin typeface="Corbel" panose="020B0503020204020204" pitchFamily="34" charset="0"/>
              </a:rPr>
            </a:fld>
            <a:endParaRPr lang="en-US" altLang="zh-CN" sz="1200" dirty="0">
              <a:solidFill>
                <a:schemeClr val="tx2"/>
              </a:solidFill>
              <a:latin typeface="Corbel" panose="020B0503020204020204" pitchFamily="34" charset="0"/>
            </a:endParaRPr>
          </a:p>
        </p:txBody>
      </p:sp>
      <p:sp>
        <p:nvSpPr>
          <p:cNvPr id="5" name="矩形 4"/>
          <p:cNvSpPr/>
          <p:nvPr/>
        </p:nvSpPr>
        <p:spPr>
          <a:xfrm>
            <a:off x="1774248" y="215818"/>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二、脱贫人口小额信贷政策要点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19465" name="Freeform 9"/>
          <p:cNvSpPr/>
          <p:nvPr>
            <p:custDataLst>
              <p:tags r:id="rId1"/>
            </p:custDataLst>
          </p:nvPr>
        </p:nvSpPr>
        <p:spPr bwMode="auto">
          <a:xfrm rot="19800000">
            <a:off x="4602414" y="1511832"/>
            <a:ext cx="1428855" cy="1644531"/>
          </a:xfrm>
          <a:custGeom>
            <a:avLst/>
            <a:gdLst>
              <a:gd name="T0" fmla="*/ 638 w 638"/>
              <a:gd name="T1" fmla="*/ 551 h 734"/>
              <a:gd name="T2" fmla="*/ 638 w 638"/>
              <a:gd name="T3" fmla="*/ 182 h 734"/>
              <a:gd name="T4" fmla="*/ 319 w 638"/>
              <a:gd name="T5" fmla="*/ 0 h 734"/>
              <a:gd name="T6" fmla="*/ 0 w 638"/>
              <a:gd name="T7" fmla="*/ 182 h 734"/>
              <a:gd name="T8" fmla="*/ 0 w 638"/>
              <a:gd name="T9" fmla="*/ 551 h 734"/>
              <a:gd name="T10" fmla="*/ 319 w 638"/>
              <a:gd name="T11" fmla="*/ 734 h 734"/>
              <a:gd name="T12" fmla="*/ 638 w 638"/>
              <a:gd name="T13" fmla="*/ 551 h 734"/>
            </a:gdLst>
            <a:ahLst/>
            <a:cxnLst>
              <a:cxn ang="0">
                <a:pos x="T0" y="T1"/>
              </a:cxn>
              <a:cxn ang="0">
                <a:pos x="T2" y="T3"/>
              </a:cxn>
              <a:cxn ang="0">
                <a:pos x="T4" y="T5"/>
              </a:cxn>
              <a:cxn ang="0">
                <a:pos x="T6" y="T7"/>
              </a:cxn>
              <a:cxn ang="0">
                <a:pos x="T8" y="T9"/>
              </a:cxn>
              <a:cxn ang="0">
                <a:pos x="T10" y="T11"/>
              </a:cxn>
              <a:cxn ang="0">
                <a:pos x="T12" y="T13"/>
              </a:cxn>
            </a:cxnLst>
            <a:rect l="0" t="0" r="r" b="b"/>
            <a:pathLst>
              <a:path w="638" h="734">
                <a:moveTo>
                  <a:pt x="638" y="551"/>
                </a:moveTo>
                <a:lnTo>
                  <a:pt x="638" y="182"/>
                </a:lnTo>
                <a:lnTo>
                  <a:pt x="319" y="0"/>
                </a:lnTo>
                <a:lnTo>
                  <a:pt x="0" y="182"/>
                </a:lnTo>
                <a:lnTo>
                  <a:pt x="0" y="551"/>
                </a:lnTo>
                <a:lnTo>
                  <a:pt x="319" y="734"/>
                </a:lnTo>
                <a:lnTo>
                  <a:pt x="638" y="551"/>
                </a:lnTo>
                <a:close/>
              </a:path>
            </a:pathLst>
          </a:custGeom>
          <a:solidFill>
            <a:srgbClr val="FFC000"/>
          </a:solidFill>
          <a:ln w="6350">
            <a:noFill/>
          </a:ln>
        </p:spPr>
        <p:txBody>
          <a:bodyPr lIns="121912" tIns="60956" rIns="121912" bIns="60956"/>
          <a:lstStyle/>
          <a:p>
            <a:pPr>
              <a:lnSpc>
                <a:spcPct val="120000"/>
              </a:lnSpc>
            </a:pPr>
            <a:endParaRPr lang="zh-CN" altLang="en-US" sz="1690">
              <a:latin typeface="Arial" panose="020B0604020202020204" pitchFamily="34" charset="0"/>
              <a:ea typeface="微软雅黑" panose="020B0503020204020204" pitchFamily="34" charset="-122"/>
              <a:sym typeface="Arial" panose="020B0604020202020204" pitchFamily="34" charset="0"/>
            </a:endParaRPr>
          </a:p>
        </p:txBody>
      </p:sp>
      <p:sp>
        <p:nvSpPr>
          <p:cNvPr id="19482" name="Freeform 26"/>
          <p:cNvSpPr>
            <a:spLocks noEditPoints="1"/>
          </p:cNvSpPr>
          <p:nvPr>
            <p:custDataLst>
              <p:tags r:id="rId2"/>
            </p:custDataLst>
          </p:nvPr>
        </p:nvSpPr>
        <p:spPr bwMode="auto">
          <a:xfrm>
            <a:off x="5072424" y="2084284"/>
            <a:ext cx="492708" cy="497392"/>
          </a:xfrm>
          <a:custGeom>
            <a:avLst/>
            <a:gdLst>
              <a:gd name="T0" fmla="*/ 52 w 105"/>
              <a:gd name="T1" fmla="*/ 0 h 106"/>
              <a:gd name="T2" fmla="*/ 89 w 105"/>
              <a:gd name="T3" fmla="*/ 16 h 106"/>
              <a:gd name="T4" fmla="*/ 90 w 105"/>
              <a:gd name="T5" fmla="*/ 16 h 106"/>
              <a:gd name="T6" fmla="*/ 105 w 105"/>
              <a:gd name="T7" fmla="*/ 53 h 106"/>
              <a:gd name="T8" fmla="*/ 89 w 105"/>
              <a:gd name="T9" fmla="*/ 90 h 106"/>
              <a:gd name="T10" fmla="*/ 89 w 105"/>
              <a:gd name="T11" fmla="*/ 90 h 106"/>
              <a:gd name="T12" fmla="*/ 52 w 105"/>
              <a:gd name="T13" fmla="*/ 106 h 106"/>
              <a:gd name="T14" fmla="*/ 15 w 105"/>
              <a:gd name="T15" fmla="*/ 90 h 106"/>
              <a:gd name="T16" fmla="*/ 0 w 105"/>
              <a:gd name="T17" fmla="*/ 53 h 106"/>
              <a:gd name="T18" fmla="*/ 15 w 105"/>
              <a:gd name="T19" fmla="*/ 16 h 106"/>
              <a:gd name="T20" fmla="*/ 15 w 105"/>
              <a:gd name="T21" fmla="*/ 16 h 106"/>
              <a:gd name="T22" fmla="*/ 15 w 105"/>
              <a:gd name="T23" fmla="*/ 16 h 106"/>
              <a:gd name="T24" fmla="*/ 52 w 105"/>
              <a:gd name="T25" fmla="*/ 0 h 106"/>
              <a:gd name="T26" fmla="*/ 75 w 105"/>
              <a:gd name="T27" fmla="*/ 49 h 106"/>
              <a:gd name="T28" fmla="*/ 75 w 105"/>
              <a:gd name="T29" fmla="*/ 49 h 106"/>
              <a:gd name="T30" fmla="*/ 56 w 105"/>
              <a:gd name="T31" fmla="*/ 49 h 106"/>
              <a:gd name="T32" fmla="*/ 56 w 105"/>
              <a:gd name="T33" fmla="*/ 17 h 106"/>
              <a:gd name="T34" fmla="*/ 52 w 105"/>
              <a:gd name="T35" fmla="*/ 13 h 106"/>
              <a:gd name="T36" fmla="*/ 48 w 105"/>
              <a:gd name="T37" fmla="*/ 17 h 106"/>
              <a:gd name="T38" fmla="*/ 48 w 105"/>
              <a:gd name="T39" fmla="*/ 53 h 106"/>
              <a:gd name="T40" fmla="*/ 48 w 105"/>
              <a:gd name="T41" fmla="*/ 53 h 106"/>
              <a:gd name="T42" fmla="*/ 52 w 105"/>
              <a:gd name="T43" fmla="*/ 57 h 106"/>
              <a:gd name="T44" fmla="*/ 75 w 105"/>
              <a:gd name="T45" fmla="*/ 57 h 106"/>
              <a:gd name="T46" fmla="*/ 79 w 105"/>
              <a:gd name="T47" fmla="*/ 53 h 106"/>
              <a:gd name="T48" fmla="*/ 75 w 105"/>
              <a:gd name="T49" fmla="*/ 49 h 106"/>
              <a:gd name="T50" fmla="*/ 84 w 105"/>
              <a:gd name="T51" fmla="*/ 22 h 106"/>
              <a:gd name="T52" fmla="*/ 84 w 105"/>
              <a:gd name="T53" fmla="*/ 22 h 106"/>
              <a:gd name="T54" fmla="*/ 52 w 105"/>
              <a:gd name="T55" fmla="*/ 8 h 106"/>
              <a:gd name="T56" fmla="*/ 21 w 105"/>
              <a:gd name="T57" fmla="*/ 21 h 106"/>
              <a:gd name="T58" fmla="*/ 21 w 105"/>
              <a:gd name="T59" fmla="*/ 22 h 106"/>
              <a:gd name="T60" fmla="*/ 8 w 105"/>
              <a:gd name="T61" fmla="*/ 53 h 106"/>
              <a:gd name="T62" fmla="*/ 21 w 105"/>
              <a:gd name="T63" fmla="*/ 84 h 106"/>
              <a:gd name="T64" fmla="*/ 52 w 105"/>
              <a:gd name="T65" fmla="*/ 98 h 106"/>
              <a:gd name="T66" fmla="*/ 83 w 105"/>
              <a:gd name="T67" fmla="*/ 85 h 106"/>
              <a:gd name="T68" fmla="*/ 84 w 105"/>
              <a:gd name="T69" fmla="*/ 84 h 106"/>
              <a:gd name="T70" fmla="*/ 97 w 105"/>
              <a:gd name="T71" fmla="*/ 53 h 106"/>
              <a:gd name="T72" fmla="*/ 84 w 105"/>
              <a:gd name="T73" fmla="*/ 22 h 106"/>
              <a:gd name="T74" fmla="*/ 84 w 105"/>
              <a:gd name="T75" fmla="*/ 2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06">
                <a:moveTo>
                  <a:pt x="52" y="0"/>
                </a:moveTo>
                <a:cubicBezTo>
                  <a:pt x="67" y="0"/>
                  <a:pt x="80" y="6"/>
                  <a:pt x="89" y="16"/>
                </a:cubicBezTo>
                <a:cubicBezTo>
                  <a:pt x="90" y="16"/>
                  <a:pt x="90" y="16"/>
                  <a:pt x="90" y="16"/>
                </a:cubicBezTo>
                <a:cubicBezTo>
                  <a:pt x="99" y="26"/>
                  <a:pt x="105" y="39"/>
                  <a:pt x="105" y="53"/>
                </a:cubicBezTo>
                <a:cubicBezTo>
                  <a:pt x="105" y="68"/>
                  <a:pt x="99" y="81"/>
                  <a:pt x="89" y="90"/>
                </a:cubicBezTo>
                <a:cubicBezTo>
                  <a:pt x="89" y="90"/>
                  <a:pt x="89" y="90"/>
                  <a:pt x="89" y="90"/>
                </a:cubicBezTo>
                <a:cubicBezTo>
                  <a:pt x="80" y="100"/>
                  <a:pt x="67" y="106"/>
                  <a:pt x="52" y="106"/>
                </a:cubicBezTo>
                <a:cubicBezTo>
                  <a:pt x="38" y="106"/>
                  <a:pt x="24" y="100"/>
                  <a:pt x="15" y="90"/>
                </a:cubicBezTo>
                <a:cubicBezTo>
                  <a:pt x="5" y="81"/>
                  <a:pt x="0" y="68"/>
                  <a:pt x="0" y="53"/>
                </a:cubicBezTo>
                <a:cubicBezTo>
                  <a:pt x="0" y="39"/>
                  <a:pt x="5" y="25"/>
                  <a:pt x="15" y="16"/>
                </a:cubicBezTo>
                <a:cubicBezTo>
                  <a:pt x="15" y="16"/>
                  <a:pt x="15" y="16"/>
                  <a:pt x="15" y="16"/>
                </a:cubicBezTo>
                <a:cubicBezTo>
                  <a:pt x="15" y="16"/>
                  <a:pt x="15" y="16"/>
                  <a:pt x="15" y="16"/>
                </a:cubicBezTo>
                <a:cubicBezTo>
                  <a:pt x="24" y="6"/>
                  <a:pt x="38" y="0"/>
                  <a:pt x="52" y="0"/>
                </a:cubicBezTo>
                <a:close/>
                <a:moveTo>
                  <a:pt x="75" y="49"/>
                </a:moveTo>
                <a:cubicBezTo>
                  <a:pt x="75" y="49"/>
                  <a:pt x="75" y="49"/>
                  <a:pt x="75" y="49"/>
                </a:cubicBezTo>
                <a:cubicBezTo>
                  <a:pt x="56" y="49"/>
                  <a:pt x="56" y="49"/>
                  <a:pt x="56" y="49"/>
                </a:cubicBezTo>
                <a:cubicBezTo>
                  <a:pt x="56" y="17"/>
                  <a:pt x="56" y="17"/>
                  <a:pt x="56" y="17"/>
                </a:cubicBezTo>
                <a:cubicBezTo>
                  <a:pt x="56" y="15"/>
                  <a:pt x="54" y="13"/>
                  <a:pt x="52" y="13"/>
                </a:cubicBezTo>
                <a:cubicBezTo>
                  <a:pt x="50" y="13"/>
                  <a:pt x="48" y="15"/>
                  <a:pt x="48" y="17"/>
                </a:cubicBezTo>
                <a:cubicBezTo>
                  <a:pt x="48" y="53"/>
                  <a:pt x="48" y="53"/>
                  <a:pt x="48" y="53"/>
                </a:cubicBezTo>
                <a:cubicBezTo>
                  <a:pt x="48" y="53"/>
                  <a:pt x="48" y="53"/>
                  <a:pt x="48" y="53"/>
                </a:cubicBezTo>
                <a:cubicBezTo>
                  <a:pt x="48" y="55"/>
                  <a:pt x="50" y="57"/>
                  <a:pt x="52" y="57"/>
                </a:cubicBezTo>
                <a:cubicBezTo>
                  <a:pt x="75" y="57"/>
                  <a:pt x="75" y="57"/>
                  <a:pt x="75" y="57"/>
                </a:cubicBezTo>
                <a:cubicBezTo>
                  <a:pt x="77" y="57"/>
                  <a:pt x="79" y="55"/>
                  <a:pt x="79" y="53"/>
                </a:cubicBezTo>
                <a:cubicBezTo>
                  <a:pt x="79" y="51"/>
                  <a:pt x="77" y="49"/>
                  <a:pt x="75" y="49"/>
                </a:cubicBezTo>
                <a:close/>
                <a:moveTo>
                  <a:pt x="84" y="22"/>
                </a:moveTo>
                <a:cubicBezTo>
                  <a:pt x="84" y="22"/>
                  <a:pt x="84" y="22"/>
                  <a:pt x="84" y="22"/>
                </a:cubicBezTo>
                <a:cubicBezTo>
                  <a:pt x="76" y="13"/>
                  <a:pt x="64" y="8"/>
                  <a:pt x="52" y="8"/>
                </a:cubicBezTo>
                <a:cubicBezTo>
                  <a:pt x="40" y="8"/>
                  <a:pt x="29" y="13"/>
                  <a:pt x="21" y="21"/>
                </a:cubicBezTo>
                <a:cubicBezTo>
                  <a:pt x="21" y="22"/>
                  <a:pt x="21" y="22"/>
                  <a:pt x="21" y="22"/>
                </a:cubicBezTo>
                <a:cubicBezTo>
                  <a:pt x="13" y="30"/>
                  <a:pt x="8" y="41"/>
                  <a:pt x="8" y="53"/>
                </a:cubicBezTo>
                <a:cubicBezTo>
                  <a:pt x="8" y="65"/>
                  <a:pt x="13" y="76"/>
                  <a:pt x="21" y="84"/>
                </a:cubicBezTo>
                <a:cubicBezTo>
                  <a:pt x="29" y="93"/>
                  <a:pt x="40" y="98"/>
                  <a:pt x="52" y="98"/>
                </a:cubicBezTo>
                <a:cubicBezTo>
                  <a:pt x="64" y="98"/>
                  <a:pt x="75" y="93"/>
                  <a:pt x="83" y="85"/>
                </a:cubicBezTo>
                <a:cubicBezTo>
                  <a:pt x="84" y="84"/>
                  <a:pt x="84" y="84"/>
                  <a:pt x="84" y="84"/>
                </a:cubicBezTo>
                <a:cubicBezTo>
                  <a:pt x="92" y="76"/>
                  <a:pt x="97" y="65"/>
                  <a:pt x="97" y="53"/>
                </a:cubicBezTo>
                <a:cubicBezTo>
                  <a:pt x="97" y="41"/>
                  <a:pt x="92" y="30"/>
                  <a:pt x="84" y="22"/>
                </a:cubicBezTo>
                <a:cubicBezTo>
                  <a:pt x="84" y="22"/>
                  <a:pt x="84" y="22"/>
                  <a:pt x="84" y="22"/>
                </a:cubicBezTo>
                <a:close/>
              </a:path>
            </a:pathLst>
          </a:custGeom>
          <a:solidFill>
            <a:srgbClr val="FFFFFF"/>
          </a:solidFill>
          <a:ln w="6350">
            <a:noFill/>
          </a:ln>
        </p:spPr>
        <p:txBody>
          <a:bodyPr vert="horz" wrap="square" lIns="121912" tIns="60956" rIns="121912" bIns="60956" numCol="1" anchor="t" anchorCtr="0" compatLnSpc="1"/>
          <a:lstStyle/>
          <a:p>
            <a:pPr>
              <a:lnSpc>
                <a:spcPct val="120000"/>
              </a:lnSpc>
            </a:pPr>
            <a:endParaRPr lang="zh-CN" altLang="en-US" sz="1690">
              <a:latin typeface="Arial" panose="020B0604020202020204" pitchFamily="34" charset="0"/>
              <a:ea typeface="微软雅黑" panose="020B0503020204020204" pitchFamily="34" charset="-122"/>
              <a:sym typeface="Arial" panose="020B0604020202020204" pitchFamily="34" charset="0"/>
            </a:endParaRPr>
          </a:p>
        </p:txBody>
      </p:sp>
      <p:sp>
        <p:nvSpPr>
          <p:cNvPr id="19468" name="Freeform 12"/>
          <p:cNvSpPr/>
          <p:nvPr>
            <p:custDataLst>
              <p:tags r:id="rId3"/>
            </p:custDataLst>
          </p:nvPr>
        </p:nvSpPr>
        <p:spPr bwMode="auto">
          <a:xfrm rot="1800000">
            <a:off x="5436431" y="2951741"/>
            <a:ext cx="1426616" cy="1644531"/>
          </a:xfrm>
          <a:custGeom>
            <a:avLst/>
            <a:gdLst>
              <a:gd name="T0" fmla="*/ 319 w 637"/>
              <a:gd name="T1" fmla="*/ 0 h 734"/>
              <a:gd name="T2" fmla="*/ 0 w 637"/>
              <a:gd name="T3" fmla="*/ 182 h 734"/>
              <a:gd name="T4" fmla="*/ 0 w 637"/>
              <a:gd name="T5" fmla="*/ 551 h 734"/>
              <a:gd name="T6" fmla="*/ 319 w 637"/>
              <a:gd name="T7" fmla="*/ 734 h 734"/>
              <a:gd name="T8" fmla="*/ 637 w 637"/>
              <a:gd name="T9" fmla="*/ 551 h 734"/>
              <a:gd name="T10" fmla="*/ 637 w 637"/>
              <a:gd name="T11" fmla="*/ 182 h 734"/>
              <a:gd name="T12" fmla="*/ 319 w 637"/>
              <a:gd name="T13" fmla="*/ 0 h 734"/>
            </a:gdLst>
            <a:ahLst/>
            <a:cxnLst>
              <a:cxn ang="0">
                <a:pos x="T0" y="T1"/>
              </a:cxn>
              <a:cxn ang="0">
                <a:pos x="T2" y="T3"/>
              </a:cxn>
              <a:cxn ang="0">
                <a:pos x="T4" y="T5"/>
              </a:cxn>
              <a:cxn ang="0">
                <a:pos x="T6" y="T7"/>
              </a:cxn>
              <a:cxn ang="0">
                <a:pos x="T8" y="T9"/>
              </a:cxn>
              <a:cxn ang="0">
                <a:pos x="T10" y="T11"/>
              </a:cxn>
              <a:cxn ang="0">
                <a:pos x="T12" y="T13"/>
              </a:cxn>
            </a:cxnLst>
            <a:rect l="0" t="0" r="r" b="b"/>
            <a:pathLst>
              <a:path w="637" h="734">
                <a:moveTo>
                  <a:pt x="319" y="0"/>
                </a:moveTo>
                <a:lnTo>
                  <a:pt x="0" y="182"/>
                </a:lnTo>
                <a:lnTo>
                  <a:pt x="0" y="551"/>
                </a:lnTo>
                <a:lnTo>
                  <a:pt x="319" y="734"/>
                </a:lnTo>
                <a:lnTo>
                  <a:pt x="637" y="551"/>
                </a:lnTo>
                <a:lnTo>
                  <a:pt x="637" y="182"/>
                </a:lnTo>
                <a:lnTo>
                  <a:pt x="319" y="0"/>
                </a:lnTo>
                <a:close/>
              </a:path>
            </a:pathLst>
          </a:custGeom>
          <a:solidFill>
            <a:srgbClr val="00B0F0"/>
          </a:solidFill>
          <a:ln w="6350">
            <a:noFill/>
          </a:ln>
        </p:spPr>
        <p:txBody>
          <a:bodyPr lIns="121912" tIns="60956" rIns="121912" bIns="60956"/>
          <a:lstStyle/>
          <a:p>
            <a:pPr>
              <a:lnSpc>
                <a:spcPct val="120000"/>
              </a:lnSpc>
            </a:pPr>
            <a:endParaRPr lang="zh-CN" altLang="en-US" sz="1690">
              <a:latin typeface="Arial" panose="020B0604020202020204" pitchFamily="34" charset="0"/>
              <a:ea typeface="微软雅黑" panose="020B0503020204020204" pitchFamily="34" charset="-122"/>
              <a:sym typeface="Arial" panose="020B0604020202020204" pitchFamily="34" charset="0"/>
            </a:endParaRPr>
          </a:p>
        </p:txBody>
      </p:sp>
      <p:sp>
        <p:nvSpPr>
          <p:cNvPr id="19483" name="Freeform 27"/>
          <p:cNvSpPr>
            <a:spLocks noEditPoints="1"/>
          </p:cNvSpPr>
          <p:nvPr>
            <p:custDataLst>
              <p:tags r:id="rId4"/>
            </p:custDataLst>
          </p:nvPr>
        </p:nvSpPr>
        <p:spPr bwMode="auto">
          <a:xfrm>
            <a:off x="5952789" y="3530958"/>
            <a:ext cx="389687" cy="497392"/>
          </a:xfrm>
          <a:custGeom>
            <a:avLst/>
            <a:gdLst>
              <a:gd name="T0" fmla="*/ 59 w 83"/>
              <a:gd name="T1" fmla="*/ 70 h 106"/>
              <a:gd name="T2" fmla="*/ 59 w 83"/>
              <a:gd name="T3" fmla="*/ 70 h 106"/>
              <a:gd name="T4" fmla="*/ 75 w 83"/>
              <a:gd name="T5" fmla="*/ 42 h 106"/>
              <a:gd name="T6" fmla="*/ 41 w 83"/>
              <a:gd name="T7" fmla="*/ 8 h 106"/>
              <a:gd name="T8" fmla="*/ 8 w 83"/>
              <a:gd name="T9" fmla="*/ 42 h 106"/>
              <a:gd name="T10" fmla="*/ 24 w 83"/>
              <a:gd name="T11" fmla="*/ 70 h 106"/>
              <a:gd name="T12" fmla="*/ 24 w 83"/>
              <a:gd name="T13" fmla="*/ 70 h 106"/>
              <a:gd name="T14" fmla="*/ 41 w 83"/>
              <a:gd name="T15" fmla="*/ 75 h 106"/>
              <a:gd name="T16" fmla="*/ 43 w 83"/>
              <a:gd name="T17" fmla="*/ 46 h 106"/>
              <a:gd name="T18" fmla="*/ 40 w 83"/>
              <a:gd name="T19" fmla="*/ 46 h 106"/>
              <a:gd name="T20" fmla="*/ 30 w 83"/>
              <a:gd name="T21" fmla="*/ 42 h 106"/>
              <a:gd name="T22" fmla="*/ 20 w 83"/>
              <a:gd name="T23" fmla="*/ 46 h 106"/>
              <a:gd name="T24" fmla="*/ 17 w 83"/>
              <a:gd name="T25" fmla="*/ 42 h 106"/>
              <a:gd name="T26" fmla="*/ 30 w 83"/>
              <a:gd name="T27" fmla="*/ 37 h 106"/>
              <a:gd name="T28" fmla="*/ 41 w 83"/>
              <a:gd name="T29" fmla="*/ 41 h 106"/>
              <a:gd name="T30" fmla="*/ 52 w 83"/>
              <a:gd name="T31" fmla="*/ 37 h 106"/>
              <a:gd name="T32" fmla="*/ 65 w 83"/>
              <a:gd name="T33" fmla="*/ 42 h 106"/>
              <a:gd name="T34" fmla="*/ 62 w 83"/>
              <a:gd name="T35" fmla="*/ 46 h 106"/>
              <a:gd name="T36" fmla="*/ 52 w 83"/>
              <a:gd name="T37" fmla="*/ 42 h 106"/>
              <a:gd name="T38" fmla="*/ 43 w 83"/>
              <a:gd name="T39" fmla="*/ 46 h 106"/>
              <a:gd name="T40" fmla="*/ 65 w 83"/>
              <a:gd name="T41" fmla="*/ 76 h 106"/>
              <a:gd name="T42" fmla="*/ 61 w 83"/>
              <a:gd name="T43" fmla="*/ 97 h 106"/>
              <a:gd name="T44" fmla="*/ 53 w 83"/>
              <a:gd name="T45" fmla="*/ 97 h 106"/>
              <a:gd name="T46" fmla="*/ 41 w 83"/>
              <a:gd name="T47" fmla="*/ 106 h 106"/>
              <a:gd name="T48" fmla="*/ 29 w 83"/>
              <a:gd name="T49" fmla="*/ 97 h 106"/>
              <a:gd name="T50" fmla="*/ 18 w 83"/>
              <a:gd name="T51" fmla="*/ 93 h 106"/>
              <a:gd name="T52" fmla="*/ 18 w 83"/>
              <a:gd name="T53" fmla="*/ 76 h 106"/>
              <a:gd name="T54" fmla="*/ 0 w 83"/>
              <a:gd name="T55" fmla="*/ 42 h 106"/>
              <a:gd name="T56" fmla="*/ 41 w 83"/>
              <a:gd name="T57" fmla="*/ 0 h 106"/>
              <a:gd name="T58" fmla="*/ 83 w 83"/>
              <a:gd name="T59" fmla="*/ 42 h 106"/>
              <a:gd name="T60" fmla="*/ 65 w 83"/>
              <a:gd name="T61" fmla="*/ 76 h 106"/>
              <a:gd name="T62" fmla="*/ 26 w 83"/>
              <a:gd name="T63" fmla="*/ 80 h 106"/>
              <a:gd name="T64" fmla="*/ 32 w 83"/>
              <a:gd name="T65" fmla="*/ 89 h 106"/>
              <a:gd name="T66" fmla="*/ 37 w 83"/>
              <a:gd name="T67" fmla="*/ 93 h 106"/>
              <a:gd name="T68" fmla="*/ 38 w 83"/>
              <a:gd name="T69" fmla="*/ 96 h 106"/>
              <a:gd name="T70" fmla="*/ 41 w 83"/>
              <a:gd name="T71" fmla="*/ 98 h 106"/>
              <a:gd name="T72" fmla="*/ 45 w 83"/>
              <a:gd name="T73" fmla="*/ 96 h 106"/>
              <a:gd name="T74" fmla="*/ 46 w 83"/>
              <a:gd name="T75" fmla="*/ 93 h 106"/>
              <a:gd name="T76" fmla="*/ 57 w 83"/>
              <a:gd name="T77" fmla="*/ 89 h 106"/>
              <a:gd name="T78" fmla="*/ 41 w 83"/>
              <a:gd name="T79" fmla="*/ 8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106">
                <a:moveTo>
                  <a:pt x="59" y="70"/>
                </a:moveTo>
                <a:cubicBezTo>
                  <a:pt x="59" y="70"/>
                  <a:pt x="59" y="70"/>
                  <a:pt x="59" y="70"/>
                </a:cubicBezTo>
                <a:cubicBezTo>
                  <a:pt x="59" y="70"/>
                  <a:pt x="59" y="70"/>
                  <a:pt x="59" y="70"/>
                </a:cubicBezTo>
                <a:cubicBezTo>
                  <a:pt x="59" y="70"/>
                  <a:pt x="59" y="70"/>
                  <a:pt x="59" y="70"/>
                </a:cubicBezTo>
                <a:cubicBezTo>
                  <a:pt x="61" y="69"/>
                  <a:pt x="63" y="67"/>
                  <a:pt x="65" y="66"/>
                </a:cubicBezTo>
                <a:cubicBezTo>
                  <a:pt x="71" y="59"/>
                  <a:pt x="75" y="51"/>
                  <a:pt x="75" y="42"/>
                </a:cubicBezTo>
                <a:cubicBezTo>
                  <a:pt x="75" y="33"/>
                  <a:pt x="71" y="24"/>
                  <a:pt x="65" y="18"/>
                </a:cubicBezTo>
                <a:cubicBezTo>
                  <a:pt x="59" y="12"/>
                  <a:pt x="50" y="8"/>
                  <a:pt x="41" y="8"/>
                </a:cubicBezTo>
                <a:cubicBezTo>
                  <a:pt x="32" y="8"/>
                  <a:pt x="24" y="12"/>
                  <a:pt x="18" y="18"/>
                </a:cubicBezTo>
                <a:cubicBezTo>
                  <a:pt x="12" y="24"/>
                  <a:pt x="8" y="33"/>
                  <a:pt x="8" y="42"/>
                </a:cubicBezTo>
                <a:cubicBezTo>
                  <a:pt x="8" y="51"/>
                  <a:pt x="12" y="59"/>
                  <a:pt x="18" y="66"/>
                </a:cubicBezTo>
                <a:cubicBezTo>
                  <a:pt x="19" y="67"/>
                  <a:pt x="22" y="69"/>
                  <a:pt x="24" y="70"/>
                </a:cubicBezTo>
                <a:cubicBezTo>
                  <a:pt x="24" y="70"/>
                  <a:pt x="24" y="70"/>
                  <a:pt x="24" y="70"/>
                </a:cubicBezTo>
                <a:cubicBezTo>
                  <a:pt x="24" y="70"/>
                  <a:pt x="24" y="70"/>
                  <a:pt x="24" y="70"/>
                </a:cubicBezTo>
                <a:cubicBezTo>
                  <a:pt x="24" y="70"/>
                  <a:pt x="24" y="70"/>
                  <a:pt x="24" y="70"/>
                </a:cubicBezTo>
                <a:cubicBezTo>
                  <a:pt x="29" y="73"/>
                  <a:pt x="35" y="75"/>
                  <a:pt x="41" y="75"/>
                </a:cubicBezTo>
                <a:cubicBezTo>
                  <a:pt x="48" y="75"/>
                  <a:pt x="53" y="73"/>
                  <a:pt x="59" y="70"/>
                </a:cubicBezTo>
                <a:close/>
                <a:moveTo>
                  <a:pt x="43" y="46"/>
                </a:moveTo>
                <a:cubicBezTo>
                  <a:pt x="43" y="46"/>
                  <a:pt x="43" y="46"/>
                  <a:pt x="43" y="46"/>
                </a:cubicBezTo>
                <a:cubicBezTo>
                  <a:pt x="42" y="47"/>
                  <a:pt x="40" y="47"/>
                  <a:pt x="40" y="46"/>
                </a:cubicBezTo>
                <a:cubicBezTo>
                  <a:pt x="38" y="45"/>
                  <a:pt x="37" y="44"/>
                  <a:pt x="35" y="43"/>
                </a:cubicBezTo>
                <a:cubicBezTo>
                  <a:pt x="34" y="42"/>
                  <a:pt x="32" y="42"/>
                  <a:pt x="30" y="42"/>
                </a:cubicBezTo>
                <a:cubicBezTo>
                  <a:pt x="28" y="42"/>
                  <a:pt x="26" y="42"/>
                  <a:pt x="25" y="43"/>
                </a:cubicBezTo>
                <a:cubicBezTo>
                  <a:pt x="23" y="44"/>
                  <a:pt x="22" y="45"/>
                  <a:pt x="20" y="46"/>
                </a:cubicBezTo>
                <a:cubicBezTo>
                  <a:pt x="19" y="47"/>
                  <a:pt x="18" y="47"/>
                  <a:pt x="17" y="46"/>
                </a:cubicBezTo>
                <a:cubicBezTo>
                  <a:pt x="16" y="45"/>
                  <a:pt x="16" y="43"/>
                  <a:pt x="17" y="42"/>
                </a:cubicBezTo>
                <a:cubicBezTo>
                  <a:pt x="19" y="41"/>
                  <a:pt x="21" y="39"/>
                  <a:pt x="23" y="39"/>
                </a:cubicBezTo>
                <a:cubicBezTo>
                  <a:pt x="25" y="38"/>
                  <a:pt x="28" y="37"/>
                  <a:pt x="30" y="37"/>
                </a:cubicBezTo>
                <a:cubicBezTo>
                  <a:pt x="32" y="37"/>
                  <a:pt x="35" y="38"/>
                  <a:pt x="37" y="39"/>
                </a:cubicBezTo>
                <a:cubicBezTo>
                  <a:pt x="39" y="39"/>
                  <a:pt x="40" y="40"/>
                  <a:pt x="41" y="41"/>
                </a:cubicBezTo>
                <a:cubicBezTo>
                  <a:pt x="43" y="40"/>
                  <a:pt x="44" y="39"/>
                  <a:pt x="45" y="39"/>
                </a:cubicBezTo>
                <a:cubicBezTo>
                  <a:pt x="48" y="38"/>
                  <a:pt x="50" y="37"/>
                  <a:pt x="52" y="37"/>
                </a:cubicBezTo>
                <a:cubicBezTo>
                  <a:pt x="55" y="37"/>
                  <a:pt x="57" y="38"/>
                  <a:pt x="59" y="39"/>
                </a:cubicBezTo>
                <a:cubicBezTo>
                  <a:pt x="62" y="39"/>
                  <a:pt x="64" y="41"/>
                  <a:pt x="65" y="42"/>
                </a:cubicBezTo>
                <a:cubicBezTo>
                  <a:pt x="66" y="43"/>
                  <a:pt x="66" y="45"/>
                  <a:pt x="65" y="46"/>
                </a:cubicBezTo>
                <a:cubicBezTo>
                  <a:pt x="65" y="47"/>
                  <a:pt x="63" y="47"/>
                  <a:pt x="62" y="46"/>
                </a:cubicBezTo>
                <a:cubicBezTo>
                  <a:pt x="61" y="45"/>
                  <a:pt x="59" y="44"/>
                  <a:pt x="58" y="43"/>
                </a:cubicBezTo>
                <a:cubicBezTo>
                  <a:pt x="56" y="42"/>
                  <a:pt x="54" y="42"/>
                  <a:pt x="52" y="42"/>
                </a:cubicBezTo>
                <a:cubicBezTo>
                  <a:pt x="51" y="42"/>
                  <a:pt x="49" y="42"/>
                  <a:pt x="47" y="43"/>
                </a:cubicBezTo>
                <a:cubicBezTo>
                  <a:pt x="46" y="44"/>
                  <a:pt x="44" y="45"/>
                  <a:pt x="43" y="46"/>
                </a:cubicBezTo>
                <a:close/>
                <a:moveTo>
                  <a:pt x="65" y="76"/>
                </a:moveTo>
                <a:cubicBezTo>
                  <a:pt x="65" y="76"/>
                  <a:pt x="65" y="76"/>
                  <a:pt x="65" y="76"/>
                </a:cubicBezTo>
                <a:cubicBezTo>
                  <a:pt x="65" y="93"/>
                  <a:pt x="65" y="93"/>
                  <a:pt x="65" y="93"/>
                </a:cubicBezTo>
                <a:cubicBezTo>
                  <a:pt x="65" y="95"/>
                  <a:pt x="63" y="97"/>
                  <a:pt x="61" y="97"/>
                </a:cubicBezTo>
                <a:cubicBezTo>
                  <a:pt x="61" y="97"/>
                  <a:pt x="61" y="97"/>
                  <a:pt x="61" y="97"/>
                </a:cubicBezTo>
                <a:cubicBezTo>
                  <a:pt x="53" y="97"/>
                  <a:pt x="53" y="97"/>
                  <a:pt x="53" y="97"/>
                </a:cubicBezTo>
                <a:cubicBezTo>
                  <a:pt x="53" y="99"/>
                  <a:pt x="52" y="100"/>
                  <a:pt x="50" y="102"/>
                </a:cubicBezTo>
                <a:cubicBezTo>
                  <a:pt x="48" y="104"/>
                  <a:pt x="45" y="106"/>
                  <a:pt x="41" y="106"/>
                </a:cubicBezTo>
                <a:cubicBezTo>
                  <a:pt x="38" y="106"/>
                  <a:pt x="35" y="104"/>
                  <a:pt x="32" y="102"/>
                </a:cubicBezTo>
                <a:cubicBezTo>
                  <a:pt x="31" y="100"/>
                  <a:pt x="30" y="99"/>
                  <a:pt x="29" y="97"/>
                </a:cubicBezTo>
                <a:cubicBezTo>
                  <a:pt x="22" y="97"/>
                  <a:pt x="22" y="97"/>
                  <a:pt x="22" y="97"/>
                </a:cubicBezTo>
                <a:cubicBezTo>
                  <a:pt x="20" y="97"/>
                  <a:pt x="18" y="95"/>
                  <a:pt x="18" y="93"/>
                </a:cubicBezTo>
                <a:cubicBezTo>
                  <a:pt x="18" y="93"/>
                  <a:pt x="18" y="93"/>
                  <a:pt x="18" y="93"/>
                </a:cubicBezTo>
                <a:cubicBezTo>
                  <a:pt x="18" y="76"/>
                  <a:pt x="18" y="76"/>
                  <a:pt x="18" y="76"/>
                </a:cubicBezTo>
                <a:cubicBezTo>
                  <a:pt x="16" y="75"/>
                  <a:pt x="14" y="73"/>
                  <a:pt x="12" y="71"/>
                </a:cubicBezTo>
                <a:cubicBezTo>
                  <a:pt x="4" y="64"/>
                  <a:pt x="0" y="53"/>
                  <a:pt x="0" y="42"/>
                </a:cubicBezTo>
                <a:cubicBezTo>
                  <a:pt x="0" y="30"/>
                  <a:pt x="4" y="20"/>
                  <a:pt x="12" y="13"/>
                </a:cubicBezTo>
                <a:cubicBezTo>
                  <a:pt x="19" y="5"/>
                  <a:pt x="30" y="0"/>
                  <a:pt x="41" y="0"/>
                </a:cubicBezTo>
                <a:cubicBezTo>
                  <a:pt x="53" y="0"/>
                  <a:pt x="63" y="5"/>
                  <a:pt x="71" y="13"/>
                </a:cubicBezTo>
                <a:cubicBezTo>
                  <a:pt x="78" y="20"/>
                  <a:pt x="83" y="30"/>
                  <a:pt x="83" y="42"/>
                </a:cubicBezTo>
                <a:cubicBezTo>
                  <a:pt x="83" y="53"/>
                  <a:pt x="78" y="64"/>
                  <a:pt x="71" y="71"/>
                </a:cubicBezTo>
                <a:cubicBezTo>
                  <a:pt x="69" y="73"/>
                  <a:pt x="67" y="75"/>
                  <a:pt x="65" y="76"/>
                </a:cubicBezTo>
                <a:close/>
                <a:moveTo>
                  <a:pt x="26" y="80"/>
                </a:moveTo>
                <a:cubicBezTo>
                  <a:pt x="26" y="80"/>
                  <a:pt x="26" y="80"/>
                  <a:pt x="26" y="80"/>
                </a:cubicBezTo>
                <a:cubicBezTo>
                  <a:pt x="26" y="89"/>
                  <a:pt x="26" y="89"/>
                  <a:pt x="26" y="89"/>
                </a:cubicBezTo>
                <a:cubicBezTo>
                  <a:pt x="32" y="89"/>
                  <a:pt x="32" y="89"/>
                  <a:pt x="32" y="89"/>
                </a:cubicBezTo>
                <a:cubicBezTo>
                  <a:pt x="32" y="89"/>
                  <a:pt x="32" y="89"/>
                  <a:pt x="32" y="89"/>
                </a:cubicBezTo>
                <a:cubicBezTo>
                  <a:pt x="35" y="89"/>
                  <a:pt x="37" y="90"/>
                  <a:pt x="37" y="93"/>
                </a:cubicBezTo>
                <a:cubicBezTo>
                  <a:pt x="37" y="93"/>
                  <a:pt x="37" y="93"/>
                  <a:pt x="37" y="93"/>
                </a:cubicBezTo>
                <a:cubicBezTo>
                  <a:pt x="37" y="94"/>
                  <a:pt x="37" y="95"/>
                  <a:pt x="38" y="96"/>
                </a:cubicBezTo>
                <a:cubicBezTo>
                  <a:pt x="38" y="96"/>
                  <a:pt x="38" y="96"/>
                  <a:pt x="38" y="96"/>
                </a:cubicBezTo>
                <a:cubicBezTo>
                  <a:pt x="39" y="97"/>
                  <a:pt x="40" y="98"/>
                  <a:pt x="41" y="98"/>
                </a:cubicBezTo>
                <a:cubicBezTo>
                  <a:pt x="43" y="98"/>
                  <a:pt x="44" y="97"/>
                  <a:pt x="45" y="96"/>
                </a:cubicBezTo>
                <a:cubicBezTo>
                  <a:pt x="45" y="96"/>
                  <a:pt x="45" y="96"/>
                  <a:pt x="45" y="96"/>
                </a:cubicBezTo>
                <a:cubicBezTo>
                  <a:pt x="45" y="95"/>
                  <a:pt x="46" y="94"/>
                  <a:pt x="46" y="93"/>
                </a:cubicBezTo>
                <a:cubicBezTo>
                  <a:pt x="46" y="93"/>
                  <a:pt x="46" y="93"/>
                  <a:pt x="46" y="93"/>
                </a:cubicBezTo>
                <a:cubicBezTo>
                  <a:pt x="46" y="90"/>
                  <a:pt x="48" y="89"/>
                  <a:pt x="50" y="89"/>
                </a:cubicBezTo>
                <a:cubicBezTo>
                  <a:pt x="57" y="89"/>
                  <a:pt x="57" y="89"/>
                  <a:pt x="57" y="89"/>
                </a:cubicBezTo>
                <a:cubicBezTo>
                  <a:pt x="57" y="80"/>
                  <a:pt x="57" y="80"/>
                  <a:pt x="57" y="80"/>
                </a:cubicBezTo>
                <a:cubicBezTo>
                  <a:pt x="52" y="82"/>
                  <a:pt x="47" y="83"/>
                  <a:pt x="41" y="83"/>
                </a:cubicBezTo>
                <a:cubicBezTo>
                  <a:pt x="36" y="83"/>
                  <a:pt x="31" y="82"/>
                  <a:pt x="26" y="80"/>
                </a:cubicBezTo>
                <a:close/>
              </a:path>
            </a:pathLst>
          </a:custGeom>
          <a:solidFill>
            <a:srgbClr val="FFFFFF"/>
          </a:solidFill>
          <a:ln w="6350">
            <a:noFill/>
          </a:ln>
        </p:spPr>
        <p:txBody>
          <a:bodyPr vert="horz" wrap="square" lIns="121912" tIns="60956" rIns="121912" bIns="60956" numCol="1" anchor="t" anchorCtr="0" compatLnSpc="1"/>
          <a:lstStyle/>
          <a:p>
            <a:pPr>
              <a:lnSpc>
                <a:spcPct val="120000"/>
              </a:lnSpc>
            </a:pPr>
            <a:endParaRPr lang="zh-CN" altLang="en-US" sz="1690">
              <a:latin typeface="Arial" panose="020B0604020202020204" pitchFamily="34" charset="0"/>
              <a:ea typeface="微软雅黑" panose="020B0503020204020204" pitchFamily="34" charset="-122"/>
              <a:sym typeface="Arial" panose="020B0604020202020204" pitchFamily="34" charset="0"/>
            </a:endParaRPr>
          </a:p>
        </p:txBody>
      </p:sp>
      <p:sp>
        <p:nvSpPr>
          <p:cNvPr id="19464" name="Freeform 8"/>
          <p:cNvSpPr/>
          <p:nvPr>
            <p:custDataLst>
              <p:tags r:id="rId5"/>
            </p:custDataLst>
          </p:nvPr>
        </p:nvSpPr>
        <p:spPr bwMode="auto">
          <a:xfrm rot="1800000">
            <a:off x="6268207" y="1511833"/>
            <a:ext cx="1428855" cy="1644531"/>
          </a:xfrm>
          <a:custGeom>
            <a:avLst/>
            <a:gdLst>
              <a:gd name="T0" fmla="*/ 638 w 638"/>
              <a:gd name="T1" fmla="*/ 551 h 734"/>
              <a:gd name="T2" fmla="*/ 638 w 638"/>
              <a:gd name="T3" fmla="*/ 182 h 734"/>
              <a:gd name="T4" fmla="*/ 319 w 638"/>
              <a:gd name="T5" fmla="*/ 0 h 734"/>
              <a:gd name="T6" fmla="*/ 0 w 638"/>
              <a:gd name="T7" fmla="*/ 182 h 734"/>
              <a:gd name="T8" fmla="*/ 0 w 638"/>
              <a:gd name="T9" fmla="*/ 551 h 734"/>
              <a:gd name="T10" fmla="*/ 319 w 638"/>
              <a:gd name="T11" fmla="*/ 734 h 734"/>
              <a:gd name="T12" fmla="*/ 638 w 638"/>
              <a:gd name="T13" fmla="*/ 551 h 734"/>
            </a:gdLst>
            <a:ahLst/>
            <a:cxnLst>
              <a:cxn ang="0">
                <a:pos x="T0" y="T1"/>
              </a:cxn>
              <a:cxn ang="0">
                <a:pos x="T2" y="T3"/>
              </a:cxn>
              <a:cxn ang="0">
                <a:pos x="T4" y="T5"/>
              </a:cxn>
              <a:cxn ang="0">
                <a:pos x="T6" y="T7"/>
              </a:cxn>
              <a:cxn ang="0">
                <a:pos x="T8" y="T9"/>
              </a:cxn>
              <a:cxn ang="0">
                <a:pos x="T10" y="T11"/>
              </a:cxn>
              <a:cxn ang="0">
                <a:pos x="T12" y="T13"/>
              </a:cxn>
            </a:cxnLst>
            <a:rect l="0" t="0" r="r" b="b"/>
            <a:pathLst>
              <a:path w="638" h="734">
                <a:moveTo>
                  <a:pt x="638" y="551"/>
                </a:moveTo>
                <a:lnTo>
                  <a:pt x="638" y="182"/>
                </a:lnTo>
                <a:lnTo>
                  <a:pt x="319" y="0"/>
                </a:lnTo>
                <a:lnTo>
                  <a:pt x="0" y="182"/>
                </a:lnTo>
                <a:lnTo>
                  <a:pt x="0" y="551"/>
                </a:lnTo>
                <a:lnTo>
                  <a:pt x="319" y="734"/>
                </a:lnTo>
                <a:lnTo>
                  <a:pt x="638" y="551"/>
                </a:lnTo>
                <a:close/>
              </a:path>
            </a:pathLst>
          </a:custGeom>
          <a:solidFill>
            <a:srgbClr val="92D050"/>
          </a:solidFill>
          <a:ln w="6350">
            <a:noFill/>
          </a:ln>
        </p:spPr>
        <p:txBody>
          <a:bodyPr lIns="121912" tIns="60956" rIns="121912" bIns="60956"/>
          <a:lstStyle/>
          <a:p>
            <a:pPr>
              <a:lnSpc>
                <a:spcPct val="120000"/>
              </a:lnSpc>
            </a:pPr>
            <a:endParaRPr lang="zh-CN" altLang="en-US" sz="1690">
              <a:latin typeface="Arial" panose="020B0604020202020204" pitchFamily="34" charset="0"/>
              <a:ea typeface="微软雅黑" panose="020B0503020204020204" pitchFamily="34" charset="-122"/>
              <a:sym typeface="Arial" panose="020B0604020202020204" pitchFamily="34" charset="0"/>
            </a:endParaRPr>
          </a:p>
        </p:txBody>
      </p:sp>
      <p:sp>
        <p:nvSpPr>
          <p:cNvPr id="19485" name="Freeform 29"/>
          <p:cNvSpPr>
            <a:spLocks noEditPoints="1"/>
          </p:cNvSpPr>
          <p:nvPr>
            <p:custDataLst>
              <p:tags r:id="rId6"/>
            </p:custDataLst>
          </p:nvPr>
        </p:nvSpPr>
        <p:spPr bwMode="auto">
          <a:xfrm>
            <a:off x="6796437" y="2103882"/>
            <a:ext cx="405365" cy="479468"/>
          </a:xfrm>
          <a:custGeom>
            <a:avLst/>
            <a:gdLst>
              <a:gd name="T0" fmla="*/ 76 w 86"/>
              <a:gd name="T1" fmla="*/ 1 h 102"/>
              <a:gd name="T2" fmla="*/ 74 w 86"/>
              <a:gd name="T3" fmla="*/ 7 h 102"/>
              <a:gd name="T4" fmla="*/ 86 w 86"/>
              <a:gd name="T5" fmla="*/ 39 h 102"/>
              <a:gd name="T6" fmla="*/ 72 w 86"/>
              <a:gd name="T7" fmla="*/ 72 h 102"/>
              <a:gd name="T8" fmla="*/ 56 w 86"/>
              <a:gd name="T9" fmla="*/ 83 h 102"/>
              <a:gd name="T10" fmla="*/ 42 w 86"/>
              <a:gd name="T11" fmla="*/ 87 h 102"/>
              <a:gd name="T12" fmla="*/ 58 w 86"/>
              <a:gd name="T13" fmla="*/ 94 h 102"/>
              <a:gd name="T14" fmla="*/ 58 w 86"/>
              <a:gd name="T15" fmla="*/ 102 h 102"/>
              <a:gd name="T16" fmla="*/ 38 w 86"/>
              <a:gd name="T17" fmla="*/ 102 h 102"/>
              <a:gd name="T18" fmla="*/ 19 w 86"/>
              <a:gd name="T19" fmla="*/ 102 h 102"/>
              <a:gd name="T20" fmla="*/ 19 w 86"/>
              <a:gd name="T21" fmla="*/ 94 h 102"/>
              <a:gd name="T22" fmla="*/ 34 w 86"/>
              <a:gd name="T23" fmla="*/ 87 h 102"/>
              <a:gd name="T24" fmla="*/ 20 w 86"/>
              <a:gd name="T25" fmla="*/ 82 h 102"/>
              <a:gd name="T26" fmla="*/ 7 w 86"/>
              <a:gd name="T27" fmla="*/ 74 h 102"/>
              <a:gd name="T28" fmla="*/ 1 w 86"/>
              <a:gd name="T29" fmla="*/ 76 h 102"/>
              <a:gd name="T30" fmla="*/ 9 w 86"/>
              <a:gd name="T31" fmla="*/ 64 h 102"/>
              <a:gd name="T32" fmla="*/ 11 w 86"/>
              <a:gd name="T33" fmla="*/ 11 h 102"/>
              <a:gd name="T34" fmla="*/ 38 w 86"/>
              <a:gd name="T35" fmla="*/ 0 h 102"/>
              <a:gd name="T36" fmla="*/ 69 w 86"/>
              <a:gd name="T37" fmla="*/ 5 h 102"/>
              <a:gd name="T38" fmla="*/ 69 w 86"/>
              <a:gd name="T39" fmla="*/ 5 h 102"/>
              <a:gd name="T40" fmla="*/ 73 w 86"/>
              <a:gd name="T41" fmla="*/ 1 h 102"/>
              <a:gd name="T42" fmla="*/ 70 w 86"/>
              <a:gd name="T43" fmla="*/ 10 h 102"/>
              <a:gd name="T44" fmla="*/ 77 w 86"/>
              <a:gd name="T45" fmla="*/ 39 h 102"/>
              <a:gd name="T46" fmla="*/ 65 w 86"/>
              <a:gd name="T47" fmla="*/ 66 h 102"/>
              <a:gd name="T48" fmla="*/ 13 w 86"/>
              <a:gd name="T49" fmla="*/ 67 h 102"/>
              <a:gd name="T50" fmla="*/ 22 w 86"/>
              <a:gd name="T51" fmla="*/ 78 h 102"/>
              <a:gd name="T52" fmla="*/ 55 w 86"/>
              <a:gd name="T53" fmla="*/ 78 h 102"/>
              <a:gd name="T54" fmla="*/ 69 w 86"/>
              <a:gd name="T55" fmla="*/ 69 h 102"/>
              <a:gd name="T56" fmla="*/ 69 w 86"/>
              <a:gd name="T57" fmla="*/ 69 h 102"/>
              <a:gd name="T58" fmla="*/ 81 w 86"/>
              <a:gd name="T59" fmla="*/ 39 h 102"/>
              <a:gd name="T60" fmla="*/ 70 w 86"/>
              <a:gd name="T61" fmla="*/ 10 h 102"/>
              <a:gd name="T62" fmla="*/ 60 w 86"/>
              <a:gd name="T63" fmla="*/ 17 h 102"/>
              <a:gd name="T64" fmla="*/ 17 w 86"/>
              <a:gd name="T65" fmla="*/ 17 h 102"/>
              <a:gd name="T66" fmla="*/ 17 w 86"/>
              <a:gd name="T67" fmla="*/ 60 h 102"/>
              <a:gd name="T68" fmla="*/ 60 w 86"/>
              <a:gd name="T69" fmla="*/ 60 h 102"/>
              <a:gd name="T70" fmla="*/ 69 w 86"/>
              <a:gd name="T71" fmla="*/ 39 h 102"/>
              <a:gd name="T72" fmla="*/ 60 w 86"/>
              <a:gd name="T73" fmla="*/ 1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 h="102">
                <a:moveTo>
                  <a:pt x="73" y="1"/>
                </a:moveTo>
                <a:cubicBezTo>
                  <a:pt x="74" y="0"/>
                  <a:pt x="75" y="0"/>
                  <a:pt x="76" y="1"/>
                </a:cubicBezTo>
                <a:cubicBezTo>
                  <a:pt x="77" y="2"/>
                  <a:pt x="77" y="3"/>
                  <a:pt x="76" y="4"/>
                </a:cubicBezTo>
                <a:cubicBezTo>
                  <a:pt x="74" y="7"/>
                  <a:pt x="74" y="7"/>
                  <a:pt x="74" y="7"/>
                </a:cubicBezTo>
                <a:cubicBezTo>
                  <a:pt x="77" y="11"/>
                  <a:pt x="80" y="15"/>
                  <a:pt x="82" y="20"/>
                </a:cubicBezTo>
                <a:cubicBezTo>
                  <a:pt x="85" y="26"/>
                  <a:pt x="86" y="32"/>
                  <a:pt x="86" y="39"/>
                </a:cubicBezTo>
                <a:cubicBezTo>
                  <a:pt x="86" y="45"/>
                  <a:pt x="85" y="51"/>
                  <a:pt x="82" y="57"/>
                </a:cubicBezTo>
                <a:cubicBezTo>
                  <a:pt x="80" y="63"/>
                  <a:pt x="76" y="68"/>
                  <a:pt x="72" y="72"/>
                </a:cubicBezTo>
                <a:cubicBezTo>
                  <a:pt x="68" y="77"/>
                  <a:pt x="62" y="80"/>
                  <a:pt x="57" y="82"/>
                </a:cubicBezTo>
                <a:cubicBezTo>
                  <a:pt x="56" y="83"/>
                  <a:pt x="56" y="83"/>
                  <a:pt x="56" y="83"/>
                </a:cubicBezTo>
                <a:cubicBezTo>
                  <a:pt x="52" y="84"/>
                  <a:pt x="47" y="85"/>
                  <a:pt x="42" y="86"/>
                </a:cubicBezTo>
                <a:cubicBezTo>
                  <a:pt x="42" y="86"/>
                  <a:pt x="42" y="86"/>
                  <a:pt x="42" y="87"/>
                </a:cubicBezTo>
                <a:cubicBezTo>
                  <a:pt x="42" y="94"/>
                  <a:pt x="42" y="94"/>
                  <a:pt x="42" y="94"/>
                </a:cubicBezTo>
                <a:cubicBezTo>
                  <a:pt x="58" y="94"/>
                  <a:pt x="58" y="94"/>
                  <a:pt x="58" y="94"/>
                </a:cubicBezTo>
                <a:cubicBezTo>
                  <a:pt x="60" y="94"/>
                  <a:pt x="62" y="96"/>
                  <a:pt x="62" y="98"/>
                </a:cubicBezTo>
                <a:cubicBezTo>
                  <a:pt x="62" y="100"/>
                  <a:pt x="60" y="102"/>
                  <a:pt x="58" y="102"/>
                </a:cubicBezTo>
                <a:cubicBezTo>
                  <a:pt x="38" y="102"/>
                  <a:pt x="38" y="102"/>
                  <a:pt x="38" y="102"/>
                </a:cubicBezTo>
                <a:cubicBezTo>
                  <a:pt x="38" y="102"/>
                  <a:pt x="38" y="102"/>
                  <a:pt x="38" y="102"/>
                </a:cubicBezTo>
                <a:cubicBezTo>
                  <a:pt x="38" y="102"/>
                  <a:pt x="38" y="102"/>
                  <a:pt x="38" y="102"/>
                </a:cubicBezTo>
                <a:cubicBezTo>
                  <a:pt x="19" y="102"/>
                  <a:pt x="19" y="102"/>
                  <a:pt x="19" y="102"/>
                </a:cubicBezTo>
                <a:cubicBezTo>
                  <a:pt x="17" y="102"/>
                  <a:pt x="15" y="100"/>
                  <a:pt x="15" y="98"/>
                </a:cubicBezTo>
                <a:cubicBezTo>
                  <a:pt x="15" y="96"/>
                  <a:pt x="17" y="94"/>
                  <a:pt x="19" y="94"/>
                </a:cubicBezTo>
                <a:cubicBezTo>
                  <a:pt x="34" y="94"/>
                  <a:pt x="34" y="94"/>
                  <a:pt x="34" y="94"/>
                </a:cubicBezTo>
                <a:cubicBezTo>
                  <a:pt x="34" y="87"/>
                  <a:pt x="34" y="87"/>
                  <a:pt x="34" y="87"/>
                </a:cubicBezTo>
                <a:cubicBezTo>
                  <a:pt x="34" y="86"/>
                  <a:pt x="34" y="86"/>
                  <a:pt x="34" y="86"/>
                </a:cubicBezTo>
                <a:cubicBezTo>
                  <a:pt x="29" y="85"/>
                  <a:pt x="25" y="84"/>
                  <a:pt x="20" y="82"/>
                </a:cubicBezTo>
                <a:cubicBezTo>
                  <a:pt x="20" y="82"/>
                  <a:pt x="20" y="82"/>
                  <a:pt x="20" y="82"/>
                </a:cubicBezTo>
                <a:cubicBezTo>
                  <a:pt x="15" y="80"/>
                  <a:pt x="11" y="77"/>
                  <a:pt x="7" y="74"/>
                </a:cubicBezTo>
                <a:cubicBezTo>
                  <a:pt x="4" y="76"/>
                  <a:pt x="4" y="76"/>
                  <a:pt x="4" y="76"/>
                </a:cubicBezTo>
                <a:cubicBezTo>
                  <a:pt x="3" y="77"/>
                  <a:pt x="2" y="77"/>
                  <a:pt x="1" y="76"/>
                </a:cubicBezTo>
                <a:cubicBezTo>
                  <a:pt x="0" y="75"/>
                  <a:pt x="0" y="74"/>
                  <a:pt x="1" y="73"/>
                </a:cubicBezTo>
                <a:cubicBezTo>
                  <a:pt x="9" y="64"/>
                  <a:pt x="9" y="64"/>
                  <a:pt x="9" y="64"/>
                </a:cubicBezTo>
                <a:cubicBezTo>
                  <a:pt x="3" y="57"/>
                  <a:pt x="0" y="48"/>
                  <a:pt x="0" y="39"/>
                </a:cubicBezTo>
                <a:cubicBezTo>
                  <a:pt x="0" y="28"/>
                  <a:pt x="4" y="18"/>
                  <a:pt x="11" y="11"/>
                </a:cubicBezTo>
                <a:cubicBezTo>
                  <a:pt x="11" y="11"/>
                  <a:pt x="11" y="11"/>
                  <a:pt x="11" y="11"/>
                </a:cubicBezTo>
                <a:cubicBezTo>
                  <a:pt x="18" y="4"/>
                  <a:pt x="28" y="0"/>
                  <a:pt x="38" y="0"/>
                </a:cubicBezTo>
                <a:cubicBezTo>
                  <a:pt x="48" y="0"/>
                  <a:pt x="57" y="4"/>
                  <a:pt x="64" y="10"/>
                </a:cubicBezTo>
                <a:cubicBezTo>
                  <a:pt x="69" y="5"/>
                  <a:pt x="69" y="5"/>
                  <a:pt x="69" y="5"/>
                </a:cubicBezTo>
                <a:cubicBezTo>
                  <a:pt x="69" y="5"/>
                  <a:pt x="69" y="5"/>
                  <a:pt x="69" y="5"/>
                </a:cubicBezTo>
                <a:cubicBezTo>
                  <a:pt x="69" y="5"/>
                  <a:pt x="69" y="5"/>
                  <a:pt x="69" y="5"/>
                </a:cubicBezTo>
                <a:cubicBezTo>
                  <a:pt x="69" y="5"/>
                  <a:pt x="69" y="5"/>
                  <a:pt x="69" y="5"/>
                </a:cubicBezTo>
                <a:cubicBezTo>
                  <a:pt x="73" y="1"/>
                  <a:pt x="73" y="1"/>
                  <a:pt x="73" y="1"/>
                </a:cubicBezTo>
                <a:close/>
                <a:moveTo>
                  <a:pt x="70" y="10"/>
                </a:moveTo>
                <a:cubicBezTo>
                  <a:pt x="70" y="10"/>
                  <a:pt x="70" y="10"/>
                  <a:pt x="70" y="10"/>
                </a:cubicBezTo>
                <a:cubicBezTo>
                  <a:pt x="67" y="13"/>
                  <a:pt x="67" y="13"/>
                  <a:pt x="67" y="13"/>
                </a:cubicBezTo>
                <a:cubicBezTo>
                  <a:pt x="73" y="20"/>
                  <a:pt x="77" y="29"/>
                  <a:pt x="77" y="39"/>
                </a:cubicBezTo>
                <a:cubicBezTo>
                  <a:pt x="77" y="49"/>
                  <a:pt x="73" y="59"/>
                  <a:pt x="66" y="66"/>
                </a:cubicBezTo>
                <a:cubicBezTo>
                  <a:pt x="65" y="66"/>
                  <a:pt x="65" y="66"/>
                  <a:pt x="65" y="66"/>
                </a:cubicBezTo>
                <a:cubicBezTo>
                  <a:pt x="59" y="73"/>
                  <a:pt x="49" y="77"/>
                  <a:pt x="38" y="77"/>
                </a:cubicBezTo>
                <a:cubicBezTo>
                  <a:pt x="29" y="77"/>
                  <a:pt x="20" y="73"/>
                  <a:pt x="13" y="67"/>
                </a:cubicBezTo>
                <a:cubicBezTo>
                  <a:pt x="10" y="70"/>
                  <a:pt x="10" y="70"/>
                  <a:pt x="10" y="70"/>
                </a:cubicBezTo>
                <a:cubicBezTo>
                  <a:pt x="13" y="74"/>
                  <a:pt x="18" y="76"/>
                  <a:pt x="22" y="78"/>
                </a:cubicBezTo>
                <a:cubicBezTo>
                  <a:pt x="27" y="80"/>
                  <a:pt x="33" y="81"/>
                  <a:pt x="38" y="81"/>
                </a:cubicBezTo>
                <a:cubicBezTo>
                  <a:pt x="44" y="81"/>
                  <a:pt x="50" y="80"/>
                  <a:pt x="55" y="78"/>
                </a:cubicBezTo>
                <a:cubicBezTo>
                  <a:pt x="55" y="78"/>
                  <a:pt x="55" y="78"/>
                  <a:pt x="55" y="78"/>
                </a:cubicBezTo>
                <a:cubicBezTo>
                  <a:pt x="60" y="76"/>
                  <a:pt x="65" y="73"/>
                  <a:pt x="69" y="69"/>
                </a:cubicBezTo>
                <a:cubicBezTo>
                  <a:pt x="69" y="69"/>
                  <a:pt x="69" y="69"/>
                  <a:pt x="69" y="69"/>
                </a:cubicBezTo>
                <a:cubicBezTo>
                  <a:pt x="69" y="69"/>
                  <a:pt x="69" y="69"/>
                  <a:pt x="69" y="69"/>
                </a:cubicBezTo>
                <a:cubicBezTo>
                  <a:pt x="73" y="65"/>
                  <a:pt x="76" y="60"/>
                  <a:pt x="78" y="55"/>
                </a:cubicBezTo>
                <a:cubicBezTo>
                  <a:pt x="80" y="50"/>
                  <a:pt x="81" y="44"/>
                  <a:pt x="81" y="39"/>
                </a:cubicBezTo>
                <a:cubicBezTo>
                  <a:pt x="81" y="33"/>
                  <a:pt x="80" y="27"/>
                  <a:pt x="78" y="22"/>
                </a:cubicBezTo>
                <a:cubicBezTo>
                  <a:pt x="76" y="18"/>
                  <a:pt x="73" y="14"/>
                  <a:pt x="70" y="10"/>
                </a:cubicBezTo>
                <a:close/>
                <a:moveTo>
                  <a:pt x="60" y="17"/>
                </a:moveTo>
                <a:cubicBezTo>
                  <a:pt x="60" y="17"/>
                  <a:pt x="60" y="17"/>
                  <a:pt x="60" y="17"/>
                </a:cubicBezTo>
                <a:cubicBezTo>
                  <a:pt x="54" y="11"/>
                  <a:pt x="47" y="8"/>
                  <a:pt x="38" y="8"/>
                </a:cubicBezTo>
                <a:cubicBezTo>
                  <a:pt x="30" y="8"/>
                  <a:pt x="22" y="11"/>
                  <a:pt x="17" y="17"/>
                </a:cubicBezTo>
                <a:cubicBezTo>
                  <a:pt x="11" y="22"/>
                  <a:pt x="8" y="30"/>
                  <a:pt x="8" y="39"/>
                </a:cubicBezTo>
                <a:cubicBezTo>
                  <a:pt x="8" y="47"/>
                  <a:pt x="11" y="55"/>
                  <a:pt x="17" y="60"/>
                </a:cubicBezTo>
                <a:cubicBezTo>
                  <a:pt x="22" y="66"/>
                  <a:pt x="30" y="69"/>
                  <a:pt x="38" y="69"/>
                </a:cubicBezTo>
                <a:cubicBezTo>
                  <a:pt x="47" y="69"/>
                  <a:pt x="54" y="66"/>
                  <a:pt x="60" y="60"/>
                </a:cubicBezTo>
                <a:cubicBezTo>
                  <a:pt x="60" y="60"/>
                  <a:pt x="60" y="60"/>
                  <a:pt x="60" y="60"/>
                </a:cubicBezTo>
                <a:cubicBezTo>
                  <a:pt x="66" y="55"/>
                  <a:pt x="69" y="47"/>
                  <a:pt x="69" y="39"/>
                </a:cubicBezTo>
                <a:cubicBezTo>
                  <a:pt x="69" y="30"/>
                  <a:pt x="66" y="22"/>
                  <a:pt x="60" y="17"/>
                </a:cubicBezTo>
                <a:cubicBezTo>
                  <a:pt x="60" y="17"/>
                  <a:pt x="60" y="17"/>
                  <a:pt x="60" y="17"/>
                </a:cubicBezTo>
                <a:cubicBezTo>
                  <a:pt x="60" y="17"/>
                  <a:pt x="60" y="17"/>
                  <a:pt x="60" y="17"/>
                </a:cubicBezTo>
                <a:close/>
              </a:path>
            </a:pathLst>
          </a:custGeom>
          <a:solidFill>
            <a:srgbClr val="FFFFFF"/>
          </a:solidFill>
          <a:ln w="6350">
            <a:noFill/>
          </a:ln>
        </p:spPr>
        <p:txBody>
          <a:bodyPr vert="horz" wrap="square" lIns="121912" tIns="60956" rIns="121912" bIns="60956" numCol="1" anchor="t" anchorCtr="0" compatLnSpc="1"/>
          <a:lstStyle/>
          <a:p>
            <a:pPr>
              <a:lnSpc>
                <a:spcPct val="120000"/>
              </a:lnSpc>
            </a:pPr>
            <a:endParaRPr lang="zh-CN" altLang="en-US" sz="1690">
              <a:latin typeface="Arial" panose="020B0604020202020204" pitchFamily="34" charset="0"/>
              <a:ea typeface="微软雅黑" panose="020B0503020204020204" pitchFamily="34" charset="-122"/>
              <a:sym typeface="Arial" panose="020B0604020202020204" pitchFamily="34" charset="0"/>
            </a:endParaRPr>
          </a:p>
        </p:txBody>
      </p:sp>
      <p:sp>
        <p:nvSpPr>
          <p:cNvPr id="18" name="文本框 17"/>
          <p:cNvSpPr txBox="1"/>
          <p:nvPr>
            <p:custDataLst>
              <p:tags r:id="rId7"/>
            </p:custDataLst>
          </p:nvPr>
        </p:nvSpPr>
        <p:spPr>
          <a:xfrm>
            <a:off x="457319" y="2372509"/>
            <a:ext cx="3379877" cy="3317387"/>
          </a:xfrm>
          <a:prstGeom prst="rect">
            <a:avLst/>
          </a:prstGeom>
          <a:noFill/>
        </p:spPr>
        <p:txBody>
          <a:bodyPr wrap="square" lIns="90000" tIns="46800" rIns="90000" bIns="46800" rtlCol="0" anchor="ctr"/>
          <a:lstStyle>
            <a:defPPr>
              <a:defRPr lang="zh-CN"/>
            </a:defPPr>
            <a:lvl1pPr algn="r">
              <a:lnSpc>
                <a:spcPct val="120000"/>
              </a:lnSpc>
              <a:defRPr sz="1400" spc="150">
                <a:solidFill>
                  <a:srgbClr val="000000">
                    <a:lumMod val="65000"/>
                    <a:lumOff val="35000"/>
                  </a:srgbClr>
                </a:solidFill>
                <a:latin typeface="Arial" panose="020B0604020202020204" pitchFamily="34" charset="0"/>
                <a:ea typeface="微软雅黑" panose="020B0503020204020204" pitchFamily="34" charset="-122"/>
              </a:defRPr>
            </a:lvl1pPr>
          </a:lstStyle>
          <a:p>
            <a:pPr algn="l"/>
            <a:r>
              <a:rPr lang="zh-CN" altLang="en-US" sz="2000" b="1" dirty="0">
                <a:solidFill>
                  <a:schemeClr val="bg1"/>
                </a:solidFill>
                <a:latin typeface="楷体_GB2312" pitchFamily="49" charset="-122"/>
                <a:ea typeface="楷体_GB2312" pitchFamily="49" charset="-122"/>
                <a:sym typeface="+mn-ea"/>
              </a:rPr>
              <a:t>贷款利率：</a:t>
            </a:r>
            <a:endParaRPr lang="zh-CN" altLang="en-US" sz="2000" b="1" dirty="0">
              <a:solidFill>
                <a:schemeClr val="bg1"/>
              </a:solidFill>
              <a:latin typeface="楷体_GB2312" pitchFamily="49" charset="-122"/>
              <a:ea typeface="楷体_GB2312" pitchFamily="49" charset="-122"/>
              <a:sym typeface="+mn-ea"/>
            </a:endParaRPr>
          </a:p>
          <a:p>
            <a:pPr algn="l"/>
            <a:r>
              <a:rPr lang="en-US" altLang="zh-CN" sz="2000" b="1" dirty="0">
                <a:solidFill>
                  <a:schemeClr val="bg1"/>
                </a:solidFill>
                <a:latin typeface="楷体_GB2312" pitchFamily="49" charset="-122"/>
                <a:ea typeface="楷体_GB2312" pitchFamily="49" charset="-122"/>
                <a:sym typeface="+mn-ea"/>
              </a:rPr>
              <a:t>    </a:t>
            </a:r>
            <a:r>
              <a:rPr lang="zh-CN" altLang="en-US" sz="2000" b="1" dirty="0">
                <a:solidFill>
                  <a:schemeClr val="bg1"/>
                </a:solidFill>
                <a:latin typeface="楷体_GB2312" pitchFamily="49" charset="-122"/>
                <a:ea typeface="楷体_GB2312" pitchFamily="49" charset="-122"/>
                <a:sym typeface="+mn-ea"/>
              </a:rPr>
              <a:t>鼓励银行机构以贷款市场报价利率（</a:t>
            </a:r>
            <a:r>
              <a:rPr lang="en-US" altLang="zh-CN" sz="2000" b="1" dirty="0">
                <a:solidFill>
                  <a:schemeClr val="bg1"/>
                </a:solidFill>
                <a:latin typeface="楷体_GB2312" pitchFamily="49" charset="-122"/>
                <a:ea typeface="楷体_GB2312" pitchFamily="49" charset="-122"/>
                <a:sym typeface="+mn-ea"/>
              </a:rPr>
              <a:t>LPR</a:t>
            </a:r>
            <a:r>
              <a:rPr lang="zh-CN" altLang="en-US" sz="2000" b="1" dirty="0">
                <a:solidFill>
                  <a:schemeClr val="bg1"/>
                </a:solidFill>
                <a:latin typeface="楷体_GB2312" pitchFamily="49" charset="-122"/>
                <a:ea typeface="楷体_GB2312" pitchFamily="49" charset="-122"/>
                <a:sym typeface="+mn-ea"/>
              </a:rPr>
              <a:t>）放款，贷款利率要根据贷款户信用评级、还款能力、贷款成本等因素适当浮动。</a:t>
            </a:r>
            <a:r>
              <a:rPr lang="en-US" altLang="zh-CN" sz="2000" b="1" dirty="0">
                <a:solidFill>
                  <a:schemeClr val="bg1"/>
                </a:solidFill>
                <a:latin typeface="楷体_GB2312" pitchFamily="49" charset="-122"/>
                <a:ea typeface="楷体_GB2312" pitchFamily="49" charset="-122"/>
                <a:sym typeface="+mn-ea"/>
              </a:rPr>
              <a:t>1</a:t>
            </a:r>
            <a:r>
              <a:rPr lang="zh-CN" altLang="en-US" sz="2000" b="1" dirty="0">
                <a:solidFill>
                  <a:schemeClr val="bg1"/>
                </a:solidFill>
                <a:latin typeface="楷体_GB2312" pitchFamily="49" charset="-122"/>
                <a:ea typeface="楷体_GB2312" pitchFamily="49" charset="-122"/>
                <a:sym typeface="+mn-ea"/>
              </a:rPr>
              <a:t>年期（含）以下贷款利率不超过</a:t>
            </a:r>
            <a:r>
              <a:rPr lang="en-US" altLang="zh-CN" sz="2000" b="1" dirty="0">
                <a:solidFill>
                  <a:schemeClr val="bg1"/>
                </a:solidFill>
                <a:latin typeface="楷体_GB2312" pitchFamily="49" charset="-122"/>
                <a:ea typeface="楷体_GB2312" pitchFamily="49" charset="-122"/>
                <a:sym typeface="+mn-ea"/>
              </a:rPr>
              <a:t>1</a:t>
            </a:r>
            <a:r>
              <a:rPr lang="zh-CN" altLang="en-US" sz="2000" b="1" dirty="0">
                <a:solidFill>
                  <a:schemeClr val="bg1"/>
                </a:solidFill>
                <a:latin typeface="楷体_GB2312" pitchFamily="49" charset="-122"/>
                <a:ea typeface="楷体_GB2312" pitchFamily="49" charset="-122"/>
                <a:sym typeface="+mn-ea"/>
              </a:rPr>
              <a:t>年期</a:t>
            </a:r>
            <a:r>
              <a:rPr lang="en-US" altLang="zh-CN" sz="2000" b="1" dirty="0">
                <a:solidFill>
                  <a:schemeClr val="bg1"/>
                </a:solidFill>
                <a:latin typeface="楷体_GB2312" pitchFamily="49" charset="-122"/>
                <a:ea typeface="楷体_GB2312" pitchFamily="49" charset="-122"/>
                <a:sym typeface="+mn-ea"/>
              </a:rPr>
              <a:t>LPR</a:t>
            </a:r>
            <a:r>
              <a:rPr lang="zh-CN" altLang="en-US" sz="2000" b="1" dirty="0">
                <a:solidFill>
                  <a:schemeClr val="bg1"/>
                </a:solidFill>
                <a:latin typeface="楷体_GB2312" pitchFamily="49" charset="-122"/>
                <a:ea typeface="楷体_GB2312" pitchFamily="49" charset="-122"/>
                <a:sym typeface="+mn-ea"/>
              </a:rPr>
              <a:t>，</a:t>
            </a:r>
            <a:r>
              <a:rPr lang="en-US" altLang="zh-CN" sz="2000" b="1" dirty="0">
                <a:solidFill>
                  <a:schemeClr val="bg1"/>
                </a:solidFill>
                <a:latin typeface="楷体_GB2312" pitchFamily="49" charset="-122"/>
                <a:ea typeface="楷体_GB2312" pitchFamily="49" charset="-122"/>
                <a:sym typeface="+mn-ea"/>
              </a:rPr>
              <a:t>1</a:t>
            </a:r>
            <a:r>
              <a:rPr lang="zh-CN" altLang="en-US" sz="2000" b="1" dirty="0">
                <a:solidFill>
                  <a:schemeClr val="bg1"/>
                </a:solidFill>
                <a:latin typeface="楷体_GB2312" pitchFamily="49" charset="-122"/>
                <a:ea typeface="楷体_GB2312" pitchFamily="49" charset="-122"/>
                <a:sym typeface="+mn-ea"/>
              </a:rPr>
              <a:t>年期至</a:t>
            </a:r>
            <a:r>
              <a:rPr lang="en-US" altLang="zh-CN" sz="2000" b="1" dirty="0">
                <a:solidFill>
                  <a:schemeClr val="bg1"/>
                </a:solidFill>
                <a:latin typeface="楷体_GB2312" pitchFamily="49" charset="-122"/>
                <a:ea typeface="楷体_GB2312" pitchFamily="49" charset="-122"/>
                <a:sym typeface="+mn-ea"/>
              </a:rPr>
              <a:t>3</a:t>
            </a:r>
            <a:r>
              <a:rPr lang="zh-CN" altLang="en-US" sz="2000" b="1" dirty="0">
                <a:solidFill>
                  <a:schemeClr val="bg1"/>
                </a:solidFill>
                <a:latin typeface="楷体_GB2312" pitchFamily="49" charset="-122"/>
                <a:ea typeface="楷体_GB2312" pitchFamily="49" charset="-122"/>
                <a:sym typeface="+mn-ea"/>
              </a:rPr>
              <a:t>年期（含）贷款利率不超过</a:t>
            </a:r>
            <a:r>
              <a:rPr lang="en-US" altLang="zh-CN" sz="2000" b="1" dirty="0">
                <a:solidFill>
                  <a:schemeClr val="bg1"/>
                </a:solidFill>
                <a:latin typeface="楷体_GB2312" pitchFamily="49" charset="-122"/>
                <a:ea typeface="楷体_GB2312" pitchFamily="49" charset="-122"/>
                <a:sym typeface="+mn-ea"/>
              </a:rPr>
              <a:t>5</a:t>
            </a:r>
            <a:r>
              <a:rPr lang="zh-CN" altLang="en-US" sz="2000" b="1" dirty="0">
                <a:solidFill>
                  <a:schemeClr val="bg1"/>
                </a:solidFill>
                <a:latin typeface="楷体_GB2312" pitchFamily="49" charset="-122"/>
                <a:ea typeface="楷体_GB2312" pitchFamily="49" charset="-122"/>
                <a:sym typeface="+mn-ea"/>
              </a:rPr>
              <a:t>年期以上</a:t>
            </a:r>
            <a:r>
              <a:rPr lang="en-US" altLang="zh-CN" sz="2000" b="1" dirty="0">
                <a:solidFill>
                  <a:schemeClr val="bg1"/>
                </a:solidFill>
                <a:latin typeface="楷体_GB2312" pitchFamily="49" charset="-122"/>
                <a:ea typeface="楷体_GB2312" pitchFamily="49" charset="-122"/>
                <a:sym typeface="+mn-ea"/>
              </a:rPr>
              <a:t>LPR</a:t>
            </a:r>
            <a:r>
              <a:rPr lang="zh-CN" altLang="en-US" sz="2000" b="1" dirty="0">
                <a:solidFill>
                  <a:schemeClr val="bg1"/>
                </a:solidFill>
                <a:latin typeface="楷体_GB2312" pitchFamily="49" charset="-122"/>
                <a:ea typeface="楷体_GB2312" pitchFamily="49" charset="-122"/>
                <a:sym typeface="+mn-ea"/>
              </a:rPr>
              <a:t>。贷款利率在贷款合同期内保持不变。</a:t>
            </a:r>
            <a:endParaRPr lang="en-US" altLang="zh-CN" sz="2000" b="1" dirty="0">
              <a:solidFill>
                <a:schemeClr val="bg1"/>
              </a:solidFill>
              <a:latin typeface="楷体_GB2312" pitchFamily="49" charset="-122"/>
              <a:ea typeface="楷体_GB2312" pitchFamily="49" charset="-122"/>
            </a:endParaRPr>
          </a:p>
          <a:p>
            <a:pPr algn="l"/>
            <a:endParaRPr lang="en-US" altLang="zh-CN" sz="2000" b="1" dirty="0">
              <a:solidFill>
                <a:schemeClr val="bg1"/>
              </a:solidFill>
              <a:latin typeface="楷体_GB2312" pitchFamily="49" charset="-122"/>
              <a:ea typeface="楷体_GB2312" pitchFamily="49" charset="-122"/>
              <a:sym typeface="Arial" panose="020B0604020202020204" pitchFamily="34" charset="0"/>
            </a:endParaRPr>
          </a:p>
        </p:txBody>
      </p:sp>
      <p:sp>
        <p:nvSpPr>
          <p:cNvPr id="19" name="文本框 18"/>
          <p:cNvSpPr txBox="1"/>
          <p:nvPr>
            <p:custDataLst>
              <p:tags r:id="rId8"/>
            </p:custDataLst>
          </p:nvPr>
        </p:nvSpPr>
        <p:spPr>
          <a:xfrm>
            <a:off x="3360028" y="1560394"/>
            <a:ext cx="921411" cy="807490"/>
          </a:xfrm>
          <a:prstGeom prst="rect">
            <a:avLst/>
          </a:prstGeom>
          <a:noFill/>
        </p:spPr>
        <p:txBody>
          <a:bodyPr wrap="square" rtlCol="0">
            <a:normAutofit lnSpcReduction="10000"/>
          </a:bodyPr>
          <a:lstStyle/>
          <a:p>
            <a:pPr algn="r">
              <a:lnSpc>
                <a:spcPct val="120000"/>
              </a:lnSpc>
            </a:pPr>
            <a:r>
              <a:rPr lang="en-US" altLang="zh-CN" sz="4000" b="1" spc="150" dirty="0">
                <a:solidFill>
                  <a:srgbClr val="1D6DC2"/>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04</a:t>
            </a:r>
            <a:endParaRPr lang="zh-CN" altLang="en-US" sz="4000" b="1" spc="150" dirty="0">
              <a:solidFill>
                <a:srgbClr val="1D6DC2"/>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1" name="文本框 20"/>
          <p:cNvSpPr txBox="1"/>
          <p:nvPr>
            <p:custDataLst>
              <p:tags r:id="rId9"/>
            </p:custDataLst>
          </p:nvPr>
        </p:nvSpPr>
        <p:spPr>
          <a:xfrm>
            <a:off x="8018035" y="1564711"/>
            <a:ext cx="921411" cy="807490"/>
          </a:xfrm>
          <a:prstGeom prst="rect">
            <a:avLst/>
          </a:prstGeom>
          <a:noFill/>
        </p:spPr>
        <p:txBody>
          <a:bodyPr wrap="square" rtlCol="0">
            <a:normAutofit lnSpcReduction="10000"/>
          </a:bodyPr>
          <a:lstStyle/>
          <a:p>
            <a:pPr algn="r">
              <a:lnSpc>
                <a:spcPct val="120000"/>
              </a:lnSpc>
            </a:pPr>
            <a:r>
              <a:rPr lang="en-US" altLang="zh-CN" sz="4000" b="1" spc="150" dirty="0">
                <a:solidFill>
                  <a:srgbClr val="0088D5"/>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05</a:t>
            </a:r>
            <a:endParaRPr lang="zh-CN" altLang="en-US" sz="4000" b="1" spc="150" dirty="0">
              <a:solidFill>
                <a:srgbClr val="0088D5"/>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2" name="文本框 21"/>
          <p:cNvSpPr txBox="1"/>
          <p:nvPr>
            <p:custDataLst>
              <p:tags r:id="rId10"/>
            </p:custDataLst>
          </p:nvPr>
        </p:nvSpPr>
        <p:spPr>
          <a:xfrm>
            <a:off x="8012662" y="2704910"/>
            <a:ext cx="4061228" cy="319845"/>
          </a:xfrm>
          <a:prstGeom prst="rect">
            <a:avLst/>
          </a:prstGeom>
          <a:noFill/>
        </p:spPr>
        <p:txBody>
          <a:bodyPr wrap="square" lIns="90000" tIns="46800" rIns="90000" bIns="46800" rtlCol="0" anchor="ctr">
            <a:noAutofit/>
          </a:bodyPr>
          <a:lstStyle>
            <a:defPPr>
              <a:defRPr lang="zh-CN"/>
            </a:defPPr>
            <a:lvl1pPr algn="r">
              <a:lnSpc>
                <a:spcPct val="120000"/>
              </a:lnSpc>
              <a:defRPr sz="1400" spc="150">
                <a:solidFill>
                  <a:srgbClr val="000000">
                    <a:lumMod val="65000"/>
                    <a:lumOff val="35000"/>
                  </a:srgbClr>
                </a:solidFill>
                <a:latin typeface="Arial" panose="020B0604020202020204" pitchFamily="34" charset="0"/>
                <a:ea typeface="微软雅黑" panose="020B0503020204020204" pitchFamily="34" charset="-122"/>
              </a:defRPr>
            </a:lvl1pPr>
          </a:lstStyle>
          <a:p>
            <a:pPr algn="l">
              <a:lnSpc>
                <a:spcPct val="150000"/>
              </a:lnSpc>
            </a:pPr>
            <a:r>
              <a:rPr lang="zh-CN" altLang="en-US" sz="2000" b="1" dirty="0">
                <a:solidFill>
                  <a:schemeClr val="bg1"/>
                </a:solidFill>
                <a:latin typeface="楷体_GB2312" pitchFamily="49" charset="-122"/>
                <a:ea typeface="楷体_GB2312" pitchFamily="49" charset="-122"/>
                <a:sym typeface="+mn-ea"/>
              </a:rPr>
              <a:t>担保方式：</a:t>
            </a:r>
            <a:endParaRPr lang="zh-CN" altLang="en-US" sz="2000" b="1" dirty="0">
              <a:solidFill>
                <a:schemeClr val="bg1"/>
              </a:solidFill>
              <a:latin typeface="楷体_GB2312" pitchFamily="49" charset="-122"/>
              <a:ea typeface="楷体_GB2312" pitchFamily="49" charset="-122"/>
              <a:sym typeface="+mn-ea"/>
            </a:endParaRPr>
          </a:p>
          <a:p>
            <a:pPr algn="l">
              <a:lnSpc>
                <a:spcPct val="150000"/>
              </a:lnSpc>
            </a:pPr>
            <a:r>
              <a:rPr lang="en-US" altLang="zh-CN" sz="2000" b="1" dirty="0">
                <a:solidFill>
                  <a:schemeClr val="bg1"/>
                </a:solidFill>
                <a:latin typeface="楷体_GB2312" pitchFamily="49" charset="-122"/>
                <a:ea typeface="楷体_GB2312" pitchFamily="49" charset="-122"/>
                <a:sym typeface="+mn-ea"/>
              </a:rPr>
              <a:t>    </a:t>
            </a:r>
            <a:r>
              <a:rPr lang="zh-CN" altLang="en-US" sz="2000" b="1" dirty="0">
                <a:solidFill>
                  <a:schemeClr val="bg1"/>
                </a:solidFill>
                <a:latin typeface="楷体_GB2312" pitchFamily="49" charset="-122"/>
                <a:ea typeface="楷体_GB2312" pitchFamily="49" charset="-122"/>
                <a:sym typeface="+mn-ea"/>
              </a:rPr>
              <a:t>免担保免抵押</a:t>
            </a:r>
            <a:endParaRPr lang="zh-CN" altLang="en-US" sz="2000"/>
          </a:p>
          <a:p>
            <a:pPr algn="l">
              <a:lnSpc>
                <a:spcPct val="150000"/>
              </a:lnSpc>
            </a:pPr>
            <a:endParaRPr lang="zh-CN" altLang="en-US" sz="2000">
              <a:sym typeface="Arial" panose="020B0604020202020204" pitchFamily="34" charset="0"/>
            </a:endParaRPr>
          </a:p>
        </p:txBody>
      </p:sp>
      <p:sp>
        <p:nvSpPr>
          <p:cNvPr id="23" name="文本框 22"/>
          <p:cNvSpPr txBox="1"/>
          <p:nvPr>
            <p:custDataLst>
              <p:tags r:id="rId11"/>
            </p:custDataLst>
          </p:nvPr>
        </p:nvSpPr>
        <p:spPr>
          <a:xfrm>
            <a:off x="6969230" y="3969448"/>
            <a:ext cx="4733172" cy="2066227"/>
          </a:xfrm>
          <a:prstGeom prst="rect">
            <a:avLst/>
          </a:prstGeom>
          <a:noFill/>
        </p:spPr>
        <p:txBody>
          <a:bodyPr wrap="square" lIns="90000" tIns="46800" rIns="90000" bIns="46800" rtlCol="0" anchor="ctr">
            <a:normAutofit/>
          </a:bodyPr>
          <a:lstStyle>
            <a:defPPr>
              <a:defRPr lang="zh-CN"/>
            </a:defPPr>
            <a:lvl1pPr algn="r">
              <a:lnSpc>
                <a:spcPct val="120000"/>
              </a:lnSpc>
              <a:defRPr sz="1400" spc="150">
                <a:solidFill>
                  <a:srgbClr val="000000">
                    <a:lumMod val="65000"/>
                    <a:lumOff val="35000"/>
                  </a:srgbClr>
                </a:solidFill>
                <a:latin typeface="Arial" panose="020B0604020202020204" pitchFamily="34" charset="0"/>
                <a:ea typeface="微软雅黑" panose="020B0503020204020204" pitchFamily="34" charset="-122"/>
              </a:defRPr>
            </a:lvl1pPr>
          </a:lstStyle>
          <a:p>
            <a:pPr algn="l"/>
            <a:r>
              <a:rPr lang="zh-CN" altLang="en-US" sz="2000" b="1" dirty="0">
                <a:solidFill>
                  <a:schemeClr val="bg1"/>
                </a:solidFill>
                <a:latin typeface="楷体_GB2312" pitchFamily="49" charset="-122"/>
                <a:ea typeface="楷体_GB2312" pitchFamily="49" charset="-122"/>
                <a:sym typeface="Arial" panose="020B0604020202020204" pitchFamily="34" charset="0"/>
              </a:rPr>
              <a:t>贴息方式：</a:t>
            </a:r>
            <a:endParaRPr lang="zh-CN" altLang="en-US" sz="2000" b="1" dirty="0">
              <a:solidFill>
                <a:schemeClr val="bg1"/>
              </a:solidFill>
              <a:latin typeface="楷体_GB2312" pitchFamily="49" charset="-122"/>
              <a:ea typeface="楷体_GB2312" pitchFamily="49" charset="-122"/>
              <a:sym typeface="Arial" panose="020B0604020202020204" pitchFamily="34" charset="0"/>
            </a:endParaRPr>
          </a:p>
          <a:p>
            <a:pPr algn="l"/>
            <a:r>
              <a:rPr lang="en-US" altLang="zh-CN" sz="2000" b="1" dirty="0">
                <a:solidFill>
                  <a:schemeClr val="bg1"/>
                </a:solidFill>
                <a:latin typeface="楷体_GB2312" pitchFamily="49" charset="-122"/>
                <a:ea typeface="楷体_GB2312" pitchFamily="49" charset="-122"/>
                <a:sym typeface="Arial" panose="020B0604020202020204" pitchFamily="34" charset="0"/>
              </a:rPr>
              <a:t>   </a:t>
            </a:r>
            <a:r>
              <a:rPr lang="zh-CN" altLang="en-US" sz="2000" b="1" dirty="0">
                <a:solidFill>
                  <a:schemeClr val="bg1"/>
                </a:solidFill>
                <a:latin typeface="楷体_GB2312" pitchFamily="49" charset="-122"/>
                <a:ea typeface="楷体_GB2312" pitchFamily="49" charset="-122"/>
                <a:sym typeface="Arial" panose="020B0604020202020204" pitchFamily="34" charset="0"/>
              </a:rPr>
              <a:t>财政资金对贷款适当贴息，地方财政部门应根据需要和财力状况，合理确定贴息比例，保持过渡期内政策力度总体稳定。</a:t>
            </a:r>
            <a:endParaRPr lang="zh-CN" altLang="en-US" sz="2000" b="1" dirty="0">
              <a:solidFill>
                <a:schemeClr val="bg1"/>
              </a:solidFill>
              <a:latin typeface="楷体_GB2312" pitchFamily="49" charset="-122"/>
              <a:ea typeface="楷体_GB2312" pitchFamily="49" charset="-122"/>
              <a:sym typeface="Arial" panose="020B0604020202020204" pitchFamily="34" charset="0"/>
            </a:endParaRPr>
          </a:p>
        </p:txBody>
      </p:sp>
      <p:sp>
        <p:nvSpPr>
          <p:cNvPr id="24" name="文本框 23"/>
          <p:cNvSpPr txBox="1"/>
          <p:nvPr>
            <p:custDataLst>
              <p:tags r:id="rId12"/>
            </p:custDataLst>
          </p:nvPr>
        </p:nvSpPr>
        <p:spPr>
          <a:xfrm>
            <a:off x="5635586" y="4598453"/>
            <a:ext cx="921411" cy="807490"/>
          </a:xfrm>
          <a:prstGeom prst="rect">
            <a:avLst/>
          </a:prstGeom>
          <a:noFill/>
        </p:spPr>
        <p:txBody>
          <a:bodyPr wrap="square" rtlCol="0">
            <a:normAutofit lnSpcReduction="10000"/>
          </a:bodyPr>
          <a:lstStyle/>
          <a:p>
            <a:pPr algn="r">
              <a:lnSpc>
                <a:spcPct val="120000"/>
              </a:lnSpc>
            </a:pPr>
            <a:r>
              <a:rPr lang="en-US" altLang="zh-CN" sz="4000" b="1" spc="150" dirty="0">
                <a:solidFill>
                  <a:srgbClr val="009EC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06</a:t>
            </a:r>
            <a:endParaRPr lang="zh-CN" altLang="en-US" sz="4000" b="1" spc="150" dirty="0">
              <a:solidFill>
                <a:srgbClr val="009EC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500"/>
                                        <p:tgtEl>
                                          <p:spTgt spid="19"/>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strips(downLeft)">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linds(horizontal)">
                                      <p:cBhvr>
                                        <p:cTn id="16" dur="500"/>
                                        <p:tgtEl>
                                          <p:spTgt spid="21"/>
                                        </p:tgtEl>
                                      </p:cBhvr>
                                    </p:animEffect>
                                  </p:childTnLst>
                                </p:cTn>
                              </p:par>
                            </p:childTnLst>
                          </p:cTn>
                        </p:par>
                        <p:par>
                          <p:cTn id="17" fill="hold">
                            <p:stCondLst>
                              <p:cond delay="500"/>
                            </p:stCondLst>
                            <p:childTnLst>
                              <p:par>
                                <p:cTn id="18" presetID="18" presetClass="entr" presetSubtype="12"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strips(downLef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strips(downLeft)">
                                      <p:cBhvr>
                                        <p:cTn id="25" dur="500"/>
                                        <p:tgtEl>
                                          <p:spTgt spid="24"/>
                                        </p:tgtEl>
                                      </p:cBhvr>
                                    </p:animEffect>
                                  </p:childTnLst>
                                </p:cTn>
                              </p:par>
                            </p:childTnLst>
                          </p:cTn>
                        </p:par>
                        <p:par>
                          <p:cTn id="26" fill="hold">
                            <p:stCondLst>
                              <p:cond delay="500"/>
                            </p:stCondLst>
                            <p:childTnLst>
                              <p:par>
                                <p:cTn id="27" presetID="18" presetClass="entr" presetSubtype="12"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strips(downLeft)">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p:bldP spid="19" grpId="0"/>
      <p:bldP spid="21"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4"/>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593762E4-7D70-4F59-B1C5-BE9FB2455991}" type="slidenum">
              <a:rPr kumimoji="0" lang="en-US" altLang="zh-CN" sz="1200" b="0" i="0" u="none" strike="noStrike" kern="1200" cap="none" spc="0" normalizeH="0" baseline="0" noProof="1">
                <a:ln>
                  <a:noFill/>
                </a:ln>
                <a:solidFill>
                  <a:schemeClr val="tx2"/>
                </a:solidFill>
                <a:effectLst/>
                <a:uLnTx/>
                <a:uFillTx/>
                <a:latin typeface="Corbel" panose="020B0503020204020204" pitchFamily="34" charset="0"/>
                <a:ea typeface="宋体" panose="02010600030101010101" pitchFamily="2" charset="-122"/>
                <a:cs typeface="+mn-cs"/>
              </a:rPr>
            </a:fld>
            <a:endParaRPr kumimoji="0" lang="en-US" altLang="zh-CN" sz="1200" b="0" i="0" u="none" strike="noStrike" kern="1200" cap="none" spc="0" normalizeH="0" baseline="0" noProof="1">
              <a:ln>
                <a:noFill/>
              </a:ln>
              <a:solidFill>
                <a:schemeClr val="tx2"/>
              </a:solidFill>
              <a:effectLst/>
              <a:uLnTx/>
              <a:uFillTx/>
              <a:latin typeface="Arial" panose="020B0604020202020204" pitchFamily="34" charset="0"/>
              <a:ea typeface="宋体" panose="02010600030101010101" pitchFamily="2" charset="-122"/>
              <a:cs typeface="+mn-cs"/>
            </a:endParaRPr>
          </a:p>
        </p:txBody>
      </p:sp>
      <p:sp>
        <p:nvSpPr>
          <p:cNvPr id="5" name="矩形 4"/>
          <p:cNvSpPr/>
          <p:nvPr/>
        </p:nvSpPr>
        <p:spPr>
          <a:xfrm>
            <a:off x="1485958" y="101518"/>
            <a:ext cx="10415848" cy="829945"/>
          </a:xfrm>
          <a:prstGeom prst="rect">
            <a:avLst/>
          </a:prstGeom>
          <a:noFill/>
        </p:spPr>
        <p:txBody>
          <a:bodyPr>
            <a:spAutoFit/>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rPr>
              <a:t>二、脱贫人口小额信贷政策要点</a:t>
            </a:r>
            <a:endParaRPr kumimoji="0" lang="zh-CN" altLang="en-US" sz="4800" b="1" i="0" u="none" strike="noStrike" kern="1200" cap="none" spc="50" normalizeH="0" baseline="0" noProof="0" dirty="0">
              <a:ln w="10160">
                <a:solidFill>
                  <a:schemeClr val="accent5"/>
                </a:solidFill>
                <a:prstDash val="solid"/>
              </a:ln>
              <a:solidFill>
                <a:schemeClr val="bg1"/>
              </a:solidFill>
              <a:effectLst>
                <a:outerShdw blurRad="38100" dist="22860" dir="5400000" algn="tl" rotWithShape="0">
                  <a:srgbClr val="000000">
                    <a:alpha val="30000"/>
                  </a:srgbClr>
                </a:outerShdw>
              </a:effectLst>
              <a:uLnTx/>
              <a:uFillTx/>
              <a:latin typeface="黑体" panose="02010609060101010101" pitchFamily="49" charset="-122"/>
              <a:ea typeface="黑体" panose="02010609060101010101" pitchFamily="49" charset="-122"/>
              <a:cs typeface="+mn-cs"/>
            </a:endParaRPr>
          </a:p>
        </p:txBody>
      </p:sp>
      <p:sp>
        <p:nvSpPr>
          <p:cNvPr id="65" name="空心弧 64"/>
          <p:cNvSpPr/>
          <p:nvPr>
            <p:custDataLst>
              <p:tags r:id="rId1"/>
            </p:custDataLst>
          </p:nvPr>
        </p:nvSpPr>
        <p:spPr>
          <a:xfrm>
            <a:off x="-423533" y="1523694"/>
            <a:ext cx="1975757" cy="1975757"/>
          </a:xfrm>
          <a:prstGeom prst="blockArc">
            <a:avLst>
              <a:gd name="adj1" fmla="val 16102233"/>
              <a:gd name="adj2" fmla="val 656203"/>
              <a:gd name="adj3" fmla="val 10160"/>
            </a:avLst>
          </a:prstGeom>
          <a:solidFill>
            <a:srgbClr val="7AC2C7"/>
          </a:solidFill>
          <a:ln w="12700" cap="flat" cmpd="sng" algn="ctr">
            <a:noFill/>
            <a:prstDash val="solid"/>
            <a:miter lim="800000"/>
          </a:ln>
          <a:effectLst/>
        </p:spPr>
        <p:txBody>
          <a:bodyPr rtlCol="0" anchor="ctr"/>
          <a:lstStyle/>
          <a:p>
            <a:pPr algn="ctr">
              <a:lnSpc>
                <a:spcPct val="120000"/>
              </a:lnSpc>
            </a:pPr>
            <a:endParaRPr lang="zh-CN" altLang="en-US" dirty="0">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空心弧 65"/>
          <p:cNvSpPr/>
          <p:nvPr>
            <p:custDataLst>
              <p:tags r:id="rId2"/>
            </p:custDataLst>
          </p:nvPr>
        </p:nvSpPr>
        <p:spPr>
          <a:xfrm flipH="1" flipV="1">
            <a:off x="1330775" y="1836520"/>
            <a:ext cx="1975757" cy="1975757"/>
          </a:xfrm>
          <a:prstGeom prst="blockArc">
            <a:avLst>
              <a:gd name="adj1" fmla="val 11661999"/>
              <a:gd name="adj2" fmla="val 645517"/>
              <a:gd name="adj3" fmla="val 10154"/>
            </a:avLst>
          </a:prstGeom>
          <a:solidFill>
            <a:srgbClr val="7AC2C7"/>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空心弧 66"/>
          <p:cNvSpPr/>
          <p:nvPr>
            <p:custDataLst>
              <p:tags r:id="rId3"/>
            </p:custDataLst>
          </p:nvPr>
        </p:nvSpPr>
        <p:spPr>
          <a:xfrm rot="2700000">
            <a:off x="3053007" y="2281683"/>
            <a:ext cx="1975757" cy="1975757"/>
          </a:xfrm>
          <a:prstGeom prst="blockArc">
            <a:avLst>
              <a:gd name="adj1" fmla="val 8912435"/>
              <a:gd name="adj2" fmla="val 645517"/>
              <a:gd name="adj3" fmla="val 10154"/>
            </a:avLst>
          </a:prstGeom>
          <a:solidFill>
            <a:srgbClr val="8590CA"/>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空心弧 67"/>
          <p:cNvSpPr/>
          <p:nvPr>
            <p:custDataLst>
              <p:tags r:id="rId4"/>
            </p:custDataLst>
          </p:nvPr>
        </p:nvSpPr>
        <p:spPr>
          <a:xfrm rot="3120378" flipV="1">
            <a:off x="4023021" y="3767861"/>
            <a:ext cx="1975757" cy="1975757"/>
          </a:xfrm>
          <a:prstGeom prst="blockArc">
            <a:avLst>
              <a:gd name="adj1" fmla="val 10426104"/>
              <a:gd name="adj2" fmla="val 645517"/>
              <a:gd name="adj3" fmla="val 10154"/>
            </a:avLst>
          </a:prstGeom>
          <a:solidFill>
            <a:srgbClr val="7AC2C7"/>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空心弧 68"/>
          <p:cNvSpPr/>
          <p:nvPr>
            <p:custDataLst>
              <p:tags r:id="rId5"/>
            </p:custDataLst>
          </p:nvPr>
        </p:nvSpPr>
        <p:spPr>
          <a:xfrm rot="3023909" flipH="1">
            <a:off x="5340004" y="4960594"/>
            <a:ext cx="1975757" cy="1975757"/>
          </a:xfrm>
          <a:prstGeom prst="blockArc">
            <a:avLst>
              <a:gd name="adj1" fmla="val 13833344"/>
              <a:gd name="adj2" fmla="val 569579"/>
              <a:gd name="adj3" fmla="val 10136"/>
            </a:avLst>
          </a:prstGeom>
          <a:solidFill>
            <a:srgbClr val="7AC2C7"/>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0" name="椭圆 69"/>
          <p:cNvSpPr/>
          <p:nvPr>
            <p:custDataLst>
              <p:tags r:id="rId6"/>
            </p:custDataLst>
          </p:nvPr>
        </p:nvSpPr>
        <p:spPr>
          <a:xfrm>
            <a:off x="1720844" y="2173482"/>
            <a:ext cx="1195618" cy="1195618"/>
          </a:xfrm>
          <a:prstGeom prst="ellipse">
            <a:avLst/>
          </a:prstGeom>
          <a:solidFill>
            <a:srgbClr val="92D050"/>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椭圆 70"/>
          <p:cNvSpPr/>
          <p:nvPr>
            <p:custDataLst>
              <p:tags r:id="rId7"/>
            </p:custDataLst>
          </p:nvPr>
        </p:nvSpPr>
        <p:spPr>
          <a:xfrm>
            <a:off x="3442921" y="2667353"/>
            <a:ext cx="1204416" cy="1204416"/>
          </a:xfrm>
          <a:prstGeom prst="ellipse">
            <a:avLst/>
          </a:prstGeom>
          <a:solidFill>
            <a:srgbClr val="8590CA"/>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2" name="椭圆 71"/>
          <p:cNvSpPr/>
          <p:nvPr>
            <p:custDataLst>
              <p:tags r:id="rId8"/>
            </p:custDataLst>
          </p:nvPr>
        </p:nvSpPr>
        <p:spPr>
          <a:xfrm>
            <a:off x="4408691" y="4158790"/>
            <a:ext cx="1204416" cy="1204416"/>
          </a:xfrm>
          <a:prstGeom prst="ellipse">
            <a:avLst/>
          </a:prstGeom>
          <a:solidFill>
            <a:srgbClr val="7AC2C7"/>
          </a:solidFill>
          <a:ln w="12700" cap="flat" cmpd="sng" algn="ctr">
            <a:noFill/>
            <a:prstDash val="solid"/>
            <a:miter lim="800000"/>
          </a:ln>
          <a:effectLst/>
        </p:spPr>
        <p:txBody>
          <a:bodyPr rtlCol="0" anchor="ctr"/>
          <a:lstStyle/>
          <a:p>
            <a:pPr algn="ctr">
              <a:lnSpc>
                <a:spcPct val="120000"/>
              </a:lnSpc>
            </a:pPr>
            <a:endParaRPr lang="zh-CN" altLang="en-US">
              <a:solidFill>
                <a:sysClr val="windowText" lastClr="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3" name="Freeform 10"/>
          <p:cNvSpPr>
            <a:spLocks noEditPoints="1"/>
          </p:cNvSpPr>
          <p:nvPr>
            <p:custDataLst>
              <p:tags r:id="rId9"/>
            </p:custDataLst>
          </p:nvPr>
        </p:nvSpPr>
        <p:spPr bwMode="auto">
          <a:xfrm>
            <a:off x="4581759" y="4438007"/>
            <a:ext cx="858281" cy="645983"/>
          </a:xfrm>
          <a:custGeom>
            <a:avLst/>
            <a:gdLst>
              <a:gd name="T0" fmla="*/ 222 w 434"/>
              <a:gd name="T1" fmla="*/ 75 h 328"/>
              <a:gd name="T2" fmla="*/ 251 w 434"/>
              <a:gd name="T3" fmla="*/ 10 h 328"/>
              <a:gd name="T4" fmla="*/ 198 w 434"/>
              <a:gd name="T5" fmla="*/ 21 h 328"/>
              <a:gd name="T6" fmla="*/ 147 w 434"/>
              <a:gd name="T7" fmla="*/ 13 h 328"/>
              <a:gd name="T8" fmla="*/ 179 w 434"/>
              <a:gd name="T9" fmla="*/ 76 h 328"/>
              <a:gd name="T10" fmla="*/ 182 w 434"/>
              <a:gd name="T11" fmla="*/ 309 h 328"/>
              <a:gd name="T12" fmla="*/ 222 w 434"/>
              <a:gd name="T13" fmla="*/ 75 h 328"/>
              <a:gd name="T14" fmla="*/ 243 w 434"/>
              <a:gd name="T15" fmla="*/ 219 h 328"/>
              <a:gd name="T16" fmla="*/ 233 w 434"/>
              <a:gd name="T17" fmla="*/ 237 h 328"/>
              <a:gd name="T18" fmla="*/ 212 w 434"/>
              <a:gd name="T19" fmla="*/ 245 h 328"/>
              <a:gd name="T20" fmla="*/ 212 w 434"/>
              <a:gd name="T21" fmla="*/ 252 h 328"/>
              <a:gd name="T22" fmla="*/ 210 w 434"/>
              <a:gd name="T23" fmla="*/ 258 h 328"/>
              <a:gd name="T24" fmla="*/ 202 w 434"/>
              <a:gd name="T25" fmla="*/ 259 h 328"/>
              <a:gd name="T26" fmla="*/ 197 w 434"/>
              <a:gd name="T27" fmla="*/ 252 h 328"/>
              <a:gd name="T28" fmla="*/ 197 w 434"/>
              <a:gd name="T29" fmla="*/ 244 h 328"/>
              <a:gd name="T30" fmla="*/ 194 w 434"/>
              <a:gd name="T31" fmla="*/ 243 h 328"/>
              <a:gd name="T32" fmla="*/ 176 w 434"/>
              <a:gd name="T33" fmla="*/ 232 h 328"/>
              <a:gd name="T34" fmla="*/ 170 w 434"/>
              <a:gd name="T35" fmla="*/ 223 h 328"/>
              <a:gd name="T36" fmla="*/ 169 w 434"/>
              <a:gd name="T37" fmla="*/ 220 h 328"/>
              <a:gd name="T38" fmla="*/ 168 w 434"/>
              <a:gd name="T39" fmla="*/ 217 h 328"/>
              <a:gd name="T40" fmla="*/ 169 w 434"/>
              <a:gd name="T41" fmla="*/ 213 h 328"/>
              <a:gd name="T42" fmla="*/ 176 w 434"/>
              <a:gd name="T43" fmla="*/ 209 h 328"/>
              <a:gd name="T44" fmla="*/ 183 w 434"/>
              <a:gd name="T45" fmla="*/ 214 h 328"/>
              <a:gd name="T46" fmla="*/ 184 w 434"/>
              <a:gd name="T47" fmla="*/ 217 h 328"/>
              <a:gd name="T48" fmla="*/ 185 w 434"/>
              <a:gd name="T49" fmla="*/ 219 h 328"/>
              <a:gd name="T50" fmla="*/ 188 w 434"/>
              <a:gd name="T51" fmla="*/ 223 h 328"/>
              <a:gd name="T52" fmla="*/ 197 w 434"/>
              <a:gd name="T53" fmla="*/ 229 h 328"/>
              <a:gd name="T54" fmla="*/ 197 w 434"/>
              <a:gd name="T55" fmla="*/ 199 h 328"/>
              <a:gd name="T56" fmla="*/ 178 w 434"/>
              <a:gd name="T57" fmla="*/ 191 h 328"/>
              <a:gd name="T58" fmla="*/ 171 w 434"/>
              <a:gd name="T59" fmla="*/ 183 h 328"/>
              <a:gd name="T60" fmla="*/ 169 w 434"/>
              <a:gd name="T61" fmla="*/ 172 h 328"/>
              <a:gd name="T62" fmla="*/ 171 w 434"/>
              <a:gd name="T63" fmla="*/ 162 h 328"/>
              <a:gd name="T64" fmla="*/ 177 w 434"/>
              <a:gd name="T65" fmla="*/ 153 h 328"/>
              <a:gd name="T66" fmla="*/ 197 w 434"/>
              <a:gd name="T67" fmla="*/ 144 h 328"/>
              <a:gd name="T68" fmla="*/ 197 w 434"/>
              <a:gd name="T69" fmla="*/ 144 h 328"/>
              <a:gd name="T70" fmla="*/ 197 w 434"/>
              <a:gd name="T71" fmla="*/ 136 h 328"/>
              <a:gd name="T72" fmla="*/ 200 w 434"/>
              <a:gd name="T73" fmla="*/ 131 h 328"/>
              <a:gd name="T74" fmla="*/ 208 w 434"/>
              <a:gd name="T75" fmla="*/ 129 h 328"/>
              <a:gd name="T76" fmla="*/ 212 w 434"/>
              <a:gd name="T77" fmla="*/ 136 h 328"/>
              <a:gd name="T78" fmla="*/ 212 w 434"/>
              <a:gd name="T79" fmla="*/ 144 h 328"/>
              <a:gd name="T80" fmla="*/ 212 w 434"/>
              <a:gd name="T81" fmla="*/ 144 h 328"/>
              <a:gd name="T82" fmla="*/ 215 w 434"/>
              <a:gd name="T83" fmla="*/ 145 h 328"/>
              <a:gd name="T84" fmla="*/ 235 w 434"/>
              <a:gd name="T85" fmla="*/ 154 h 328"/>
              <a:gd name="T86" fmla="*/ 240 w 434"/>
              <a:gd name="T87" fmla="*/ 163 h 328"/>
              <a:gd name="T88" fmla="*/ 242 w 434"/>
              <a:gd name="T89" fmla="*/ 165 h 328"/>
              <a:gd name="T90" fmla="*/ 242 w 434"/>
              <a:gd name="T91" fmla="*/ 168 h 328"/>
              <a:gd name="T92" fmla="*/ 242 w 434"/>
              <a:gd name="T93" fmla="*/ 172 h 328"/>
              <a:gd name="T94" fmla="*/ 235 w 434"/>
              <a:gd name="T95" fmla="*/ 177 h 328"/>
              <a:gd name="T96" fmla="*/ 228 w 434"/>
              <a:gd name="T97" fmla="*/ 172 h 328"/>
              <a:gd name="T98" fmla="*/ 227 w 434"/>
              <a:gd name="T99" fmla="*/ 169 h 328"/>
              <a:gd name="T100" fmla="*/ 226 w 434"/>
              <a:gd name="T101" fmla="*/ 167 h 328"/>
              <a:gd name="T102" fmla="*/ 222 w 434"/>
              <a:gd name="T103" fmla="*/ 163 h 328"/>
              <a:gd name="T104" fmla="*/ 212 w 434"/>
              <a:gd name="T105" fmla="*/ 159 h 328"/>
              <a:gd name="T106" fmla="*/ 212 w 434"/>
              <a:gd name="T107" fmla="*/ 187 h 328"/>
              <a:gd name="T108" fmla="*/ 225 w 434"/>
              <a:gd name="T109" fmla="*/ 191 h 328"/>
              <a:gd name="T110" fmla="*/ 240 w 434"/>
              <a:gd name="T111" fmla="*/ 203 h 328"/>
              <a:gd name="T112" fmla="*/ 240 w 434"/>
              <a:gd name="T113" fmla="*/ 203 h 328"/>
              <a:gd name="T114" fmla="*/ 240 w 434"/>
              <a:gd name="T115" fmla="*/ 203 h 328"/>
              <a:gd name="T116" fmla="*/ 243 w 434"/>
              <a:gd name="T117" fmla="*/ 219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4" h="328">
                <a:moveTo>
                  <a:pt x="222" y="75"/>
                </a:moveTo>
                <a:cubicBezTo>
                  <a:pt x="245" y="55"/>
                  <a:pt x="260" y="12"/>
                  <a:pt x="251" y="10"/>
                </a:cubicBezTo>
                <a:cubicBezTo>
                  <a:pt x="238" y="8"/>
                  <a:pt x="211" y="19"/>
                  <a:pt x="198" y="21"/>
                </a:cubicBezTo>
                <a:cubicBezTo>
                  <a:pt x="179" y="23"/>
                  <a:pt x="159" y="0"/>
                  <a:pt x="147" y="13"/>
                </a:cubicBezTo>
                <a:cubicBezTo>
                  <a:pt x="138" y="23"/>
                  <a:pt x="154" y="60"/>
                  <a:pt x="179" y="76"/>
                </a:cubicBezTo>
                <a:cubicBezTo>
                  <a:pt x="105" y="113"/>
                  <a:pt x="0" y="296"/>
                  <a:pt x="182" y="309"/>
                </a:cubicBezTo>
                <a:cubicBezTo>
                  <a:pt x="434" y="328"/>
                  <a:pt x="308" y="110"/>
                  <a:pt x="222" y="75"/>
                </a:cubicBezTo>
                <a:close/>
                <a:moveTo>
                  <a:pt x="243" y="219"/>
                </a:moveTo>
                <a:cubicBezTo>
                  <a:pt x="243" y="226"/>
                  <a:pt x="239" y="233"/>
                  <a:pt x="233" y="237"/>
                </a:cubicBezTo>
                <a:cubicBezTo>
                  <a:pt x="227" y="242"/>
                  <a:pt x="220" y="244"/>
                  <a:pt x="212" y="245"/>
                </a:cubicBezTo>
                <a:cubicBezTo>
                  <a:pt x="212" y="252"/>
                  <a:pt x="212" y="252"/>
                  <a:pt x="212" y="252"/>
                </a:cubicBezTo>
                <a:cubicBezTo>
                  <a:pt x="212" y="255"/>
                  <a:pt x="211" y="257"/>
                  <a:pt x="210" y="258"/>
                </a:cubicBezTo>
                <a:cubicBezTo>
                  <a:pt x="208" y="260"/>
                  <a:pt x="204" y="260"/>
                  <a:pt x="202" y="259"/>
                </a:cubicBezTo>
                <a:cubicBezTo>
                  <a:pt x="199" y="258"/>
                  <a:pt x="197" y="255"/>
                  <a:pt x="197" y="252"/>
                </a:cubicBezTo>
                <a:cubicBezTo>
                  <a:pt x="197" y="244"/>
                  <a:pt x="197" y="244"/>
                  <a:pt x="197" y="244"/>
                </a:cubicBezTo>
                <a:cubicBezTo>
                  <a:pt x="196" y="244"/>
                  <a:pt x="195" y="243"/>
                  <a:pt x="194" y="243"/>
                </a:cubicBezTo>
                <a:cubicBezTo>
                  <a:pt x="187" y="241"/>
                  <a:pt x="180" y="237"/>
                  <a:pt x="176" y="232"/>
                </a:cubicBezTo>
                <a:cubicBezTo>
                  <a:pt x="173" y="229"/>
                  <a:pt x="171" y="226"/>
                  <a:pt x="170" y="223"/>
                </a:cubicBezTo>
                <a:cubicBezTo>
                  <a:pt x="170" y="222"/>
                  <a:pt x="169" y="221"/>
                  <a:pt x="169" y="220"/>
                </a:cubicBezTo>
                <a:cubicBezTo>
                  <a:pt x="169" y="219"/>
                  <a:pt x="169" y="218"/>
                  <a:pt x="168" y="217"/>
                </a:cubicBezTo>
                <a:cubicBezTo>
                  <a:pt x="168" y="216"/>
                  <a:pt x="169" y="214"/>
                  <a:pt x="169" y="213"/>
                </a:cubicBezTo>
                <a:cubicBezTo>
                  <a:pt x="171" y="211"/>
                  <a:pt x="174" y="209"/>
                  <a:pt x="176" y="209"/>
                </a:cubicBezTo>
                <a:cubicBezTo>
                  <a:pt x="179" y="210"/>
                  <a:pt x="182" y="212"/>
                  <a:pt x="183" y="214"/>
                </a:cubicBezTo>
                <a:cubicBezTo>
                  <a:pt x="183" y="215"/>
                  <a:pt x="183" y="216"/>
                  <a:pt x="184" y="217"/>
                </a:cubicBezTo>
                <a:cubicBezTo>
                  <a:pt x="184" y="218"/>
                  <a:pt x="184" y="219"/>
                  <a:pt x="185" y="219"/>
                </a:cubicBezTo>
                <a:cubicBezTo>
                  <a:pt x="186" y="221"/>
                  <a:pt x="187" y="222"/>
                  <a:pt x="188" y="223"/>
                </a:cubicBezTo>
                <a:cubicBezTo>
                  <a:pt x="191" y="226"/>
                  <a:pt x="194" y="228"/>
                  <a:pt x="197" y="229"/>
                </a:cubicBezTo>
                <a:cubicBezTo>
                  <a:pt x="197" y="199"/>
                  <a:pt x="197" y="199"/>
                  <a:pt x="197" y="199"/>
                </a:cubicBezTo>
                <a:cubicBezTo>
                  <a:pt x="191" y="198"/>
                  <a:pt x="184" y="195"/>
                  <a:pt x="178" y="191"/>
                </a:cubicBezTo>
                <a:cubicBezTo>
                  <a:pt x="175" y="189"/>
                  <a:pt x="173" y="186"/>
                  <a:pt x="171" y="183"/>
                </a:cubicBezTo>
                <a:cubicBezTo>
                  <a:pt x="170" y="180"/>
                  <a:pt x="169" y="176"/>
                  <a:pt x="169" y="172"/>
                </a:cubicBezTo>
                <a:cubicBezTo>
                  <a:pt x="169" y="169"/>
                  <a:pt x="170" y="165"/>
                  <a:pt x="171" y="162"/>
                </a:cubicBezTo>
                <a:cubicBezTo>
                  <a:pt x="173" y="158"/>
                  <a:pt x="175" y="156"/>
                  <a:pt x="177" y="153"/>
                </a:cubicBezTo>
                <a:cubicBezTo>
                  <a:pt x="183" y="148"/>
                  <a:pt x="190" y="145"/>
                  <a:pt x="197" y="144"/>
                </a:cubicBezTo>
                <a:cubicBezTo>
                  <a:pt x="197" y="144"/>
                  <a:pt x="197" y="144"/>
                  <a:pt x="197" y="144"/>
                </a:cubicBezTo>
                <a:cubicBezTo>
                  <a:pt x="197" y="136"/>
                  <a:pt x="197" y="136"/>
                  <a:pt x="197" y="136"/>
                </a:cubicBezTo>
                <a:cubicBezTo>
                  <a:pt x="197" y="134"/>
                  <a:pt x="198" y="132"/>
                  <a:pt x="200" y="131"/>
                </a:cubicBezTo>
                <a:cubicBezTo>
                  <a:pt x="202" y="129"/>
                  <a:pt x="205" y="128"/>
                  <a:pt x="208" y="129"/>
                </a:cubicBezTo>
                <a:cubicBezTo>
                  <a:pt x="211" y="131"/>
                  <a:pt x="212" y="133"/>
                  <a:pt x="212" y="136"/>
                </a:cubicBezTo>
                <a:cubicBezTo>
                  <a:pt x="212" y="144"/>
                  <a:pt x="212" y="144"/>
                  <a:pt x="212" y="144"/>
                </a:cubicBezTo>
                <a:cubicBezTo>
                  <a:pt x="212" y="144"/>
                  <a:pt x="212" y="144"/>
                  <a:pt x="212" y="144"/>
                </a:cubicBezTo>
                <a:cubicBezTo>
                  <a:pt x="213" y="145"/>
                  <a:pt x="214" y="145"/>
                  <a:pt x="215" y="145"/>
                </a:cubicBezTo>
                <a:cubicBezTo>
                  <a:pt x="222" y="146"/>
                  <a:pt x="229" y="149"/>
                  <a:pt x="235" y="154"/>
                </a:cubicBezTo>
                <a:cubicBezTo>
                  <a:pt x="237" y="157"/>
                  <a:pt x="239" y="160"/>
                  <a:pt x="240" y="163"/>
                </a:cubicBezTo>
                <a:cubicBezTo>
                  <a:pt x="241" y="164"/>
                  <a:pt x="241" y="165"/>
                  <a:pt x="242" y="165"/>
                </a:cubicBezTo>
                <a:cubicBezTo>
                  <a:pt x="242" y="166"/>
                  <a:pt x="242" y="167"/>
                  <a:pt x="242" y="168"/>
                </a:cubicBezTo>
                <a:cubicBezTo>
                  <a:pt x="242" y="170"/>
                  <a:pt x="242" y="171"/>
                  <a:pt x="242" y="172"/>
                </a:cubicBezTo>
                <a:cubicBezTo>
                  <a:pt x="240" y="175"/>
                  <a:pt x="238" y="177"/>
                  <a:pt x="235" y="177"/>
                </a:cubicBezTo>
                <a:cubicBezTo>
                  <a:pt x="232" y="176"/>
                  <a:pt x="229" y="175"/>
                  <a:pt x="228" y="172"/>
                </a:cubicBezTo>
                <a:cubicBezTo>
                  <a:pt x="228" y="171"/>
                  <a:pt x="228" y="170"/>
                  <a:pt x="227" y="169"/>
                </a:cubicBezTo>
                <a:cubicBezTo>
                  <a:pt x="227" y="169"/>
                  <a:pt x="226" y="168"/>
                  <a:pt x="226" y="167"/>
                </a:cubicBezTo>
                <a:cubicBezTo>
                  <a:pt x="225" y="166"/>
                  <a:pt x="224" y="164"/>
                  <a:pt x="222" y="163"/>
                </a:cubicBezTo>
                <a:cubicBezTo>
                  <a:pt x="219" y="161"/>
                  <a:pt x="216" y="160"/>
                  <a:pt x="212" y="159"/>
                </a:cubicBezTo>
                <a:cubicBezTo>
                  <a:pt x="212" y="187"/>
                  <a:pt x="212" y="187"/>
                  <a:pt x="212" y="187"/>
                </a:cubicBezTo>
                <a:cubicBezTo>
                  <a:pt x="217" y="188"/>
                  <a:pt x="221" y="190"/>
                  <a:pt x="225" y="191"/>
                </a:cubicBezTo>
                <a:cubicBezTo>
                  <a:pt x="231" y="194"/>
                  <a:pt x="237" y="197"/>
                  <a:pt x="240" y="203"/>
                </a:cubicBezTo>
                <a:cubicBezTo>
                  <a:pt x="240" y="202"/>
                  <a:pt x="239" y="201"/>
                  <a:pt x="240" y="203"/>
                </a:cubicBezTo>
                <a:cubicBezTo>
                  <a:pt x="241" y="205"/>
                  <a:pt x="241" y="204"/>
                  <a:pt x="240" y="203"/>
                </a:cubicBezTo>
                <a:cubicBezTo>
                  <a:pt x="243" y="208"/>
                  <a:pt x="244" y="214"/>
                  <a:pt x="243" y="219"/>
                </a:cubicBezTo>
                <a:close/>
              </a:path>
            </a:pathLst>
          </a:custGeom>
          <a:solidFill>
            <a:sysClr val="window" lastClr="FFFFFF"/>
          </a:solidFill>
          <a:ln>
            <a:noFill/>
          </a:ln>
        </p:spPr>
        <p:txBody>
          <a:bodyPr vert="horz" wrap="square" lIns="91440" tIns="45720" rIns="91440" bIns="45720" numCol="1" anchor="t" anchorCtr="0" compatLnSpc="1"/>
          <a:lstStyle>
            <a:defPPr>
              <a:defRPr lang="zh-TW"/>
            </a:defPPr>
            <a:lvl1pPr marL="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1pPr>
            <a:lvl2pPr marL="4572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2pPr>
            <a:lvl3pPr marL="9144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3pPr>
            <a:lvl4pPr marL="13716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4pPr>
            <a:lvl5pPr marL="18288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5pPr>
            <a:lvl6pPr marL="22860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6pPr>
            <a:lvl7pPr marL="27432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7pPr>
            <a:lvl8pPr marL="32004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8pPr>
            <a:lvl9pPr marL="3657600" algn="l" defTabSz="914400" rtl="0" eaLnBrk="1" latinLnBrk="0" hangingPunct="1">
              <a:defRPr sz="1800" kern="1200">
                <a:solidFill>
                  <a:sysClr val="windowText" lastClr="000000"/>
                </a:solidFill>
                <a:latin typeface="Arial" panose="020B0604020202020204" pitchFamily="34" charset="0"/>
                <a:ea typeface="微软雅黑" panose="020B0503020204020204" pitchFamily="34" charset="-122"/>
                <a:cs typeface="+mn-ea"/>
              </a:defRPr>
            </a:lvl9pPr>
          </a:lstStyle>
          <a:p>
            <a:pPr>
              <a:lnSpc>
                <a:spcPct val="12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4" name="文本框 73"/>
          <p:cNvSpPr txBox="1"/>
          <p:nvPr>
            <p:custDataLst>
              <p:tags r:id="rId10"/>
            </p:custDataLst>
          </p:nvPr>
        </p:nvSpPr>
        <p:spPr>
          <a:xfrm>
            <a:off x="7755255" y="4377690"/>
            <a:ext cx="4267835" cy="1261745"/>
          </a:xfrm>
          <a:prstGeom prst="rect">
            <a:avLst/>
          </a:prstGeom>
        </p:spPr>
        <p:txBody>
          <a:bodyPr wrap="square" anchor="ctr" anchorCtr="0"/>
          <a:lstStyle>
            <a:defPPr>
              <a:defRPr lang="zh-CN"/>
            </a:defPPr>
          </a:lstStyle>
          <a:p>
            <a:pPr algn="l" fontAlgn="auto">
              <a:lnSpc>
                <a:spcPct val="130000"/>
              </a:lnSpc>
            </a:pPr>
            <a:r>
              <a:rPr lang="zh-CN" altLang="en-US" sz="2000" b="1" dirty="0">
                <a:solidFill>
                  <a:schemeClr val="bg1"/>
                </a:solidFill>
                <a:latin typeface="楷体_GB2312" pitchFamily="49" charset="-122"/>
                <a:ea typeface="楷体_GB2312" pitchFamily="49" charset="-122"/>
                <a:sym typeface="+mn-ea"/>
              </a:rPr>
              <a:t>贷款用途：</a:t>
            </a:r>
            <a:endParaRPr lang="zh-CN" altLang="en-US" sz="2000" b="1" dirty="0">
              <a:solidFill>
                <a:schemeClr val="bg1"/>
              </a:solidFill>
              <a:latin typeface="楷体_GB2312" pitchFamily="49" charset="-122"/>
              <a:ea typeface="楷体_GB2312" pitchFamily="49" charset="-122"/>
              <a:sym typeface="+mn-ea"/>
            </a:endParaRPr>
          </a:p>
          <a:p>
            <a:pPr algn="l" fontAlgn="auto">
              <a:lnSpc>
                <a:spcPct val="130000"/>
              </a:lnSpc>
            </a:pPr>
            <a:r>
              <a:rPr lang="zh-CN" altLang="en-US" sz="2000" b="1" dirty="0">
                <a:solidFill>
                  <a:schemeClr val="bg1"/>
                </a:solidFill>
                <a:latin typeface="楷体_GB2312" pitchFamily="49" charset="-122"/>
                <a:ea typeface="楷体_GB2312" pitchFamily="49" charset="-122"/>
                <a:sym typeface="+mn-ea"/>
              </a:rPr>
              <a:t>坚持户借、户用、户还，精准用于贷款户发展生产和开展经营，不能用于结婚、建房、理财、购置家庭用品等非生产性支出，也不能以入股分红、转贷、指标交换等方式交由企业或其他组织使用。</a:t>
            </a:r>
            <a:endParaRPr lang="zh-CN" altLang="en-US" sz="2000" b="1" spc="150" dirty="0">
              <a:solidFill>
                <a:schemeClr val="bg1"/>
              </a:solidFill>
              <a:uFillTx/>
              <a:latin typeface="楷体_GB2312" pitchFamily="49" charset="-122"/>
              <a:ea typeface="楷体_GB2312" pitchFamily="49" charset="-122"/>
              <a:sym typeface="+mn-ea"/>
            </a:endParaRPr>
          </a:p>
        </p:txBody>
      </p:sp>
      <p:sp>
        <p:nvSpPr>
          <p:cNvPr id="75" name="圆角矩形 34"/>
          <p:cNvSpPr/>
          <p:nvPr>
            <p:custDataLst>
              <p:tags r:id="rId11"/>
            </p:custDataLst>
          </p:nvPr>
        </p:nvSpPr>
        <p:spPr>
          <a:xfrm>
            <a:off x="6797040" y="3527566"/>
            <a:ext cx="774065" cy="773430"/>
          </a:xfrm>
          <a:prstGeom prst="roundRect">
            <a:avLst>
              <a:gd name="adj" fmla="val 50000"/>
            </a:avLst>
          </a:prstGeom>
          <a:solidFill>
            <a:srgbClr val="8590CA"/>
          </a:solidFill>
          <a:ln w="12700" cap="flat" cmpd="sng" algn="ctr">
            <a:noFill/>
            <a:prstDash val="solid"/>
            <a:miter lim="800000"/>
          </a:ln>
          <a:effectLst/>
        </p:spPr>
        <p:txBody>
          <a:bodyPr lIns="91440" tIns="45720" rIns="91440" bIns="45720" rtlCol="0" anchor="ctr">
            <a:normAutofit fontScale="85000" lnSpcReduction="10000"/>
          </a:bodyPr>
          <a:lstStyle/>
          <a:p>
            <a:pPr algn="ctr">
              <a:lnSpc>
                <a:spcPct val="120000"/>
              </a:lnSpc>
            </a:pPr>
            <a:r>
              <a:rPr lang="en-US" altLang="zh-CN" sz="32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8</a:t>
            </a:r>
            <a:endParaRPr lang="en-US" altLang="zh-CN" sz="32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6" name="文本框 75"/>
          <p:cNvSpPr txBox="1"/>
          <p:nvPr>
            <p:custDataLst>
              <p:tags r:id="rId12"/>
            </p:custDataLst>
          </p:nvPr>
        </p:nvSpPr>
        <p:spPr>
          <a:xfrm>
            <a:off x="6797040" y="2218055"/>
            <a:ext cx="5226050" cy="1052830"/>
          </a:xfrm>
          <a:prstGeom prst="rect">
            <a:avLst/>
          </a:prstGeom>
        </p:spPr>
        <p:txBody>
          <a:bodyPr wrap="square" anchor="ctr" anchorCtr="0"/>
          <a:lstStyle>
            <a:defPPr>
              <a:defRPr lang="zh-CN"/>
            </a:defPPr>
          </a:lstStyle>
          <a:p>
            <a:pPr algn="l" fontAlgn="auto">
              <a:lnSpc>
                <a:spcPct val="130000"/>
              </a:lnSpc>
            </a:pPr>
            <a:r>
              <a:rPr lang="zh-CN" altLang="en-US" sz="2000" b="1" dirty="0">
                <a:solidFill>
                  <a:schemeClr val="bg1"/>
                </a:solidFill>
                <a:latin typeface="楷体_GB2312" pitchFamily="49" charset="-122"/>
                <a:ea typeface="楷体_GB2312" pitchFamily="49" charset="-122"/>
                <a:sym typeface="+mn-ea"/>
              </a:rPr>
              <a:t>风险补偿机制</a:t>
            </a:r>
            <a:r>
              <a:rPr lang="en-US" altLang="zh-CN" sz="2000" b="1" dirty="0">
                <a:solidFill>
                  <a:schemeClr val="bg1"/>
                </a:solidFill>
                <a:latin typeface="楷体_GB2312" pitchFamily="49" charset="-122"/>
                <a:ea typeface="楷体_GB2312" pitchFamily="49" charset="-122"/>
                <a:sym typeface="+mn-ea"/>
              </a:rPr>
              <a:t>:</a:t>
            </a:r>
            <a:endParaRPr lang="en-US" altLang="zh-CN" sz="2000" b="1" dirty="0">
              <a:solidFill>
                <a:schemeClr val="bg1"/>
              </a:solidFill>
              <a:latin typeface="楷体_GB2312" pitchFamily="49" charset="-122"/>
              <a:ea typeface="楷体_GB2312" pitchFamily="49" charset="-122"/>
              <a:sym typeface="+mn-ea"/>
            </a:endParaRPr>
          </a:p>
          <a:p>
            <a:pPr algn="l" fontAlgn="auto">
              <a:lnSpc>
                <a:spcPct val="130000"/>
              </a:lnSpc>
            </a:pPr>
            <a:r>
              <a:rPr lang="zh-CN" altLang="en-US" sz="2000" b="1" dirty="0">
                <a:solidFill>
                  <a:schemeClr val="bg1"/>
                </a:solidFill>
                <a:latin typeface="楷体_GB2312" pitchFamily="49" charset="-122"/>
                <a:ea typeface="楷体_GB2312" pitchFamily="49" charset="-122"/>
                <a:sym typeface="+mn-ea"/>
              </a:rPr>
              <a:t>已设立扶贫小额信贷风险补偿金的县保持现行机制基本稳定，鼓励其他地区通过适当方式分担贷款风险。</a:t>
            </a:r>
            <a:endParaRPr lang="zh-CN" altLang="en-US" sz="2000" spc="150" dirty="0">
              <a:solidFill>
                <a:sysClr val="windowText" lastClr="000000">
                  <a:lumMod val="75000"/>
                  <a:lumOff val="25000"/>
                </a:sysClr>
              </a:solidFill>
              <a:latin typeface="Arial" panose="020B0604020202020204" pitchFamily="34" charset="0"/>
              <a:ea typeface="微软雅黑" panose="020B0503020204020204" pitchFamily="34" charset="-122"/>
              <a:sym typeface="Arial" panose="020B0604020202020204" pitchFamily="34" charset="0"/>
            </a:endParaRPr>
          </a:p>
          <a:p>
            <a:pPr algn="l" fontAlgn="auto">
              <a:lnSpc>
                <a:spcPct val="130000"/>
              </a:lnSpc>
            </a:pPr>
            <a:endParaRPr lang="zh-CN" altLang="en-US" sz="2000" spc="150" dirty="0">
              <a:solidFill>
                <a:sysClr val="windowText" lastClr="000000">
                  <a:lumMod val="75000"/>
                  <a:lumOff val="25000"/>
                </a:sysClr>
              </a:solidFill>
              <a:uFillTx/>
              <a:latin typeface="Arial" panose="020B0604020202020204" pitchFamily="34" charset="0"/>
              <a:ea typeface="微软雅黑" panose="020B0503020204020204" pitchFamily="34" charset="-122"/>
              <a:sym typeface="Arial" panose="020B0604020202020204" pitchFamily="34" charset="0"/>
            </a:endParaRPr>
          </a:p>
        </p:txBody>
      </p:sp>
      <p:sp>
        <p:nvSpPr>
          <p:cNvPr id="77" name="圆角矩形 30"/>
          <p:cNvSpPr/>
          <p:nvPr>
            <p:custDataLst>
              <p:tags r:id="rId13"/>
            </p:custDataLst>
          </p:nvPr>
        </p:nvSpPr>
        <p:spPr>
          <a:xfrm>
            <a:off x="5839460" y="1847765"/>
            <a:ext cx="774065" cy="773430"/>
          </a:xfrm>
          <a:prstGeom prst="roundRect">
            <a:avLst>
              <a:gd name="adj" fmla="val 50000"/>
            </a:avLst>
          </a:prstGeom>
          <a:solidFill>
            <a:srgbClr val="92D050"/>
          </a:solidFill>
          <a:ln w="12700" cap="flat" cmpd="sng" algn="ctr">
            <a:noFill/>
            <a:prstDash val="solid"/>
            <a:miter lim="800000"/>
          </a:ln>
          <a:effectLst/>
        </p:spPr>
        <p:txBody>
          <a:bodyPr lIns="91440" tIns="45720" rIns="91440" bIns="45720" rtlCol="0" anchor="ctr">
            <a:normAutofit fontScale="85000" lnSpcReduction="10000"/>
          </a:bodyPr>
          <a:lstStyle/>
          <a:p>
            <a:pPr algn="ctr">
              <a:lnSpc>
                <a:spcPct val="120000"/>
              </a:lnSpc>
            </a:pPr>
            <a:r>
              <a:rPr lang="en-US" altLang="zh-CN" sz="32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7</a:t>
            </a:r>
            <a:endParaRPr lang="en-US" altLang="zh-CN" sz="32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pic>
        <p:nvPicPr>
          <p:cNvPr id="79" name="图形 34"/>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2109103" y="2442679"/>
            <a:ext cx="419100" cy="657225"/>
          </a:xfrm>
          <a:prstGeom prst="rect">
            <a:avLst/>
          </a:prstGeom>
        </p:spPr>
      </p:pic>
      <p:pic>
        <p:nvPicPr>
          <p:cNvPr id="80" name="图形 35"/>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3759379" y="3002861"/>
            <a:ext cx="571500" cy="5334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strips(downLeft)">
                                      <p:cBhvr>
                                        <p:cTn id="7" dur="500"/>
                                        <p:tgtEl>
                                          <p:spTgt spid="77"/>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76"/>
                                        </p:tgtEl>
                                        <p:attrNameLst>
                                          <p:attrName>style.visibility</p:attrName>
                                        </p:attrNameLst>
                                      </p:cBhvr>
                                      <p:to>
                                        <p:strVal val="visible"/>
                                      </p:to>
                                    </p:set>
                                    <p:animEffect transition="in" filter="strips(downLeft)">
                                      <p:cBhvr>
                                        <p:cTn id="10" dur="500"/>
                                        <p:tgtEl>
                                          <p:spTgt spid="76"/>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strips(downLeft)">
                                      <p:cBhvr>
                                        <p:cTn id="15" dur="500"/>
                                        <p:tgtEl>
                                          <p:spTgt spid="7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4"/>
                                        </p:tgtEl>
                                        <p:attrNameLst>
                                          <p:attrName>style.visibility</p:attrName>
                                        </p:attrNameLst>
                                      </p:cBhvr>
                                      <p:to>
                                        <p:strVal val="visible"/>
                                      </p:to>
                                    </p:set>
                                    <p:animEffect transition="in" filter="strips(downLeft)">
                                      <p:cBhvr>
                                        <p:cTn id="1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6" grpId="0"/>
      <p:bldP spid="75" grpId="0" animBg="1"/>
      <p:bldP spid="74" grpId="0"/>
    </p:bldLst>
  </p:timing>
</p:sld>
</file>

<file path=ppt/tags/tag1.xml><?xml version="1.0" encoding="utf-8"?>
<p:tagLst xmlns:p="http://schemas.openxmlformats.org/presentationml/2006/main">
  <p:tag name="KSO_WM_TAG_VERSION" val="1.0"/>
  <p:tag name="KSO_WM_BEAUTIFY_FLAG" val="#wm#"/>
  <p:tag name="KSO_WM_UNIT_TYPE" val="i"/>
  <p:tag name="KSO_WM_UNIT_ID" val="diagram160596_4*i*1"/>
  <p:tag name="KSO_WM_TEMPLATE_CATEGORY" val="diagram"/>
  <p:tag name="KSO_WM_TEMPLATE_INDEX" val="160596"/>
  <p:tag name="KSO_WM_UNIT_INDEX" val="1"/>
  <p:tag name="KSO_WM_UNIT_HIGHLIGHT" val="0"/>
  <p:tag name="KSO_WM_UNIT_COMPATIBLE" val="0"/>
  <p:tag name="KSO_WM_UNIT_DIAGRAM_ISNUMVISUAL" val="0"/>
  <p:tag name="KSO_WM_UNIT_DIAGRAM_ISREFERUNIT" val="0"/>
  <p:tag name="KSO_WM_DIAGRAM_GROUP_CODE" val="n1-1"/>
  <p:tag name="KSO_WM_UNIT_LAYERLEVEL" val="1"/>
</p:tagLst>
</file>

<file path=ppt/tags/tag10.xml><?xml version="1.0" encoding="utf-8"?>
<p:tagLst xmlns:p="http://schemas.openxmlformats.org/presentationml/2006/main">
  <p:tag name="KSO_WM_TAG_VERSION" val="1.0"/>
  <p:tag name="KSO_WM_BEAUTIFY_FLAG" val="#wm#"/>
  <p:tag name="KSO_WM_UNIT_TYPE" val="i"/>
  <p:tag name="KSO_WM_UNIT_ID" val="diagram160596_4*i*3"/>
  <p:tag name="KSO_WM_TEMPLATE_CATEGORY" val="diagram"/>
  <p:tag name="KSO_WM_TEMPLATE_INDEX" val="160596"/>
  <p:tag name="KSO_WM_UNIT_INDEX" val="3"/>
  <p:tag name="KSO_WM_UNIT_HIGHLIGHT" val="0"/>
  <p:tag name="KSO_WM_UNIT_COMPATIBLE" val="0"/>
  <p:tag name="KSO_WM_UNIT_DIAGRAM_ISNUMVISUAL" val="0"/>
  <p:tag name="KSO_WM_UNIT_DIAGRAM_ISREFERUNIT" val="0"/>
  <p:tag name="KSO_WM_DIAGRAM_GROUP_CODE" val="n1-1"/>
  <p:tag name="KSO_WM_UNIT_LAYERLEVEL" val="1"/>
</p:tagLst>
</file>

<file path=ppt/tags/tag100.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1_2"/>
  <p:tag name="KSO_WM_UNIT_ID" val="diagram745_2*l_h_f*1_1_2"/>
  <p:tag name="KSO_WM_TEMPLATE_CATEGORY" val="diagram"/>
  <p:tag name="KSO_WM_TEMPLATE_INDEX" val="745"/>
  <p:tag name="KSO_WM_UNIT_LAYERLEVEL" val="1_1_1"/>
  <p:tag name="KSO_WM_TAG_VERSION" val="1.0"/>
  <p:tag name="KSO_WM_BEAUTIFY_FLAG" val="#wm#"/>
  <p:tag name="KSO_WM_UNIT_PRESET_TEXT" val="单击此处添加&#13;文本具体内容"/>
</p:tagLst>
</file>

<file path=ppt/tags/tag101.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2_2"/>
  <p:tag name="KSO_WM_UNIT_ID" val="diagram745_2*l_h_f*1_2_2"/>
  <p:tag name="KSO_WM_TEMPLATE_CATEGORY" val="diagram"/>
  <p:tag name="KSO_WM_TEMPLATE_INDEX" val="745"/>
  <p:tag name="KSO_WM_UNIT_LAYERLEVEL" val="1_1_1"/>
  <p:tag name="KSO_WM_TAG_VERSION" val="1.0"/>
  <p:tag name="KSO_WM_BEAUTIFY_FLAG" val="#wm#"/>
  <p:tag name="KSO_WM_UNIT_PRESET_TEXT" val="单击此处添加&#13;文本具体内容"/>
</p:tagLst>
</file>

<file path=ppt/tags/tag102.xml><?xml version="1.0" encoding="utf-8"?>
<p:tagLst xmlns:p="http://schemas.openxmlformats.org/presentationml/2006/main">
  <p:tag name="KSO_WM_UNIT_COLOR_SCHEME_SHAPE_ID" val="22"/>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615_3*l_h_i*1_2_1"/>
  <p:tag name="KSO_WM_TEMPLATE_CATEGORY" val="diagram"/>
  <p:tag name="KSO_WM_TEMPLATE_INDEX" val="20187615"/>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03.xml><?xml version="1.0" encoding="utf-8"?>
<p:tagLst xmlns:p="http://schemas.openxmlformats.org/presentationml/2006/main">
  <p:tag name="KSO_WM_UNIT_COLOR_SCHEME_SHAPE_ID" val="2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87615_3*l_h_i*1_2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104.xml><?xml version="1.0" encoding="utf-8"?>
<p:tagLst xmlns:p="http://schemas.openxmlformats.org/presentationml/2006/main">
  <p:tag name="KSO_WM_UNIT_COLOR_SCHEME_SHAPE_ID" val="25"/>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187615_3*l_h_x*1_2_1"/>
  <p:tag name="KSO_WM_TEMPLATE_CATEGORY" val="diagram"/>
  <p:tag name="KSO_WM_TEMPLATE_INDEX" val="20187615"/>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105.xml><?xml version="1.0" encoding="utf-8"?>
<p:tagLst xmlns:p="http://schemas.openxmlformats.org/presentationml/2006/main">
  <p:tag name="KSO_WM_UNIT_COLOR_SCHEME_SHAPE_ID" val="1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615_3*l_h_i*1_3_1"/>
  <p:tag name="KSO_WM_TEMPLATE_CATEGORY" val="diagram"/>
  <p:tag name="KSO_WM_TEMPLATE_INDEX" val="20187615"/>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UNIT_COLOR_SCHEME_SHAPE_ID" val="1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615_3*l_h_i*1_3_1"/>
  <p:tag name="KSO_WM_TEMPLATE_CATEGORY" val="diagram"/>
  <p:tag name="KSO_WM_TEMPLATE_INDEX" val="20187615"/>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07.xml><?xml version="1.0" encoding="utf-8"?>
<p:tagLst xmlns:p="http://schemas.openxmlformats.org/presentationml/2006/main">
  <p:tag name="KSO_WM_UNIT_COLOR_SCHEME_SHAPE_ID" val="2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87615_3*l_h_i*1_2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108.xml><?xml version="1.0" encoding="utf-8"?>
<p:tagLst xmlns:p="http://schemas.openxmlformats.org/presentationml/2006/main">
  <p:tag name="KSO_WM_UNIT_COLOR_SCHEME_SHAPE_ID" val="2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87615_3*l_h_i*1_2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109.xml><?xml version="1.0" encoding="utf-8"?>
<p:tagLst xmlns:p="http://schemas.openxmlformats.org/presentationml/2006/main">
  <p:tag name="KSO_WM_UNIT_COLOR_SCHEME_SHAPE_ID" val="17"/>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3_1"/>
  <p:tag name="KSO_WM_UNIT_ID" val="diagram20187615_3*l_h_x*1_3_1"/>
  <p:tag name="KSO_WM_TEMPLATE_CATEGORY" val="diagram"/>
  <p:tag name="KSO_WM_TEMPLATE_INDEX" val="20187615"/>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 name="KSO_WM_UNIT_USESOURCEFORMAT_APPLY" val="1"/>
</p:tagLst>
</file>

<file path=ppt/tags/tag11.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i"/>
  <p:tag name="KSO_WM_UNIT_INDEX" val="1_2_5_1"/>
  <p:tag name="KSO_WM_UNIT_ID" val="diagram160596_4*n_h_h_i*1_2_5_1"/>
  <p:tag name="KSO_WM_UNIT_LAYERLEVEL" val="1_1_1_1"/>
  <p:tag name="KSO_WM_DIAGRAM_GROUP_CODE" val="n1-1"/>
  <p:tag name="KSO_WM_UNIT_HIGHLIGHT" val="0"/>
  <p:tag name="KSO_WM_UNIT_COMPATIBLE" val="0"/>
  <p:tag name="KSO_WM_UNIT_DIAGRAM_ISNUMVISUAL" val="0"/>
  <p:tag name="KSO_WM_UNIT_DIAGRAM_ISREFERUNIT" val="0"/>
  <p:tag name="KSO_WM_UNIT_FILL_FORE_SCHEMECOLOR_INDEX" val="9"/>
  <p:tag name="KSO_WM_UNIT_FILL_TYPE" val="1"/>
</p:tagLst>
</file>

<file path=ppt/tags/tag110.xml><?xml version="1.0" encoding="utf-8"?>
<p:tagLst xmlns:p="http://schemas.openxmlformats.org/presentationml/2006/main">
  <p:tag name="KSO_WM_UNIT_COLOR_SCHEME_SHAPE_ID" val="13"/>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4_1"/>
  <p:tag name="KSO_WM_UNIT_ID" val="diagram20187615_3*l_h_x*1_4_1"/>
  <p:tag name="KSO_WM_TEMPLATE_CATEGORY" val="diagram"/>
  <p:tag name="KSO_WM_TEMPLATE_INDEX" val="20187615"/>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 name="KSO_WM_UNIT_USESOURCEFORMAT_APPLY" val="1"/>
</p:tagLst>
</file>

<file path=ppt/tags/tag111.xml><?xml version="1.0" encoding="utf-8"?>
<p:tagLst xmlns:p="http://schemas.openxmlformats.org/presentationml/2006/main">
  <p:tag name="KSO_WM_UNIT_COLOR_SCHEME_SHAPE_ID" val="23"/>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87615_3*l_h_i*1_2_2"/>
  <p:tag name="KSO_WM_TEMPLATE_CATEGORY" val="diagram"/>
  <p:tag name="KSO_WM_TEMPLATE_INDEX" val="20187615"/>
  <p:tag name="KSO_WM_UNIT_LAYERLEVEL" val="1_1_1"/>
  <p:tag name="KSO_WM_TAG_VERSION" val="1.0"/>
  <p:tag name="KSO_WM_BEAUTIFY_FLAG" val="#wm#"/>
  <p:tag name="KSO_WM_UNIT_LINE_FORE_SCHEMECOLOR_INDEX" val="6"/>
  <p:tag name="KSO_WM_UNIT_LINE_FILL_TYPE" val="2"/>
  <p:tag name="REFSHAPE" val="1040569764"/>
  <p:tag name="KSO_WM_UNIT_USESOURCEFORMAT_APPLY" val="1"/>
</p:tagLst>
</file>

<file path=ppt/tags/tag112.xml><?xml version="1.0" encoding="utf-8"?>
<p:tagLst xmlns:p="http://schemas.openxmlformats.org/presentationml/2006/main">
  <p:tag name="KSO_WM_UNIT_COLOR_SCHEME_SHAPE_ID" val="23"/>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87615_3*l_h_i*1_2_2"/>
  <p:tag name="KSO_WM_TEMPLATE_CATEGORY" val="diagram"/>
  <p:tag name="KSO_WM_TEMPLATE_INDEX" val="20187615"/>
  <p:tag name="KSO_WM_UNIT_LAYERLEVEL" val="1_1_1"/>
  <p:tag name="KSO_WM_TAG_VERSION" val="1.0"/>
  <p:tag name="KSO_WM_BEAUTIFY_FLAG" val="#wm#"/>
  <p:tag name="KSO_WM_UNIT_LINE_FORE_SCHEMECOLOR_INDEX" val="6"/>
  <p:tag name="KSO_WM_UNIT_LINE_FILL_TYPE" val="2"/>
  <p:tag name="REFSHAPE" val="1040569764"/>
  <p:tag name="KSO_WM_UNIT_USESOURCEFORMAT_APPLY" val="1"/>
</p:tagLst>
</file>

<file path=ppt/tags/tag113.xml><?xml version="1.0" encoding="utf-8"?>
<p:tagLst xmlns:p="http://schemas.openxmlformats.org/presentationml/2006/main">
  <p:tag name="KSO_WM_UNIT_COLOR_SCHEME_SHAPE_ID" val="23"/>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87615_3*l_h_i*1_2_2"/>
  <p:tag name="KSO_WM_TEMPLATE_CATEGORY" val="diagram"/>
  <p:tag name="KSO_WM_TEMPLATE_INDEX" val="20187615"/>
  <p:tag name="KSO_WM_UNIT_LAYERLEVEL" val="1_1_1"/>
  <p:tag name="KSO_WM_TAG_VERSION" val="1.0"/>
  <p:tag name="KSO_WM_BEAUTIFY_FLAG" val="#wm#"/>
  <p:tag name="KSO_WM_UNIT_LINE_FORE_SCHEMECOLOR_INDEX" val="6"/>
  <p:tag name="KSO_WM_UNIT_LINE_FILL_TYPE" val="2"/>
  <p:tag name="REFSHAPE" val="1040569764"/>
  <p:tag name="KSO_WM_UNIT_USESOURCEFORMAT_APPLY" val="1"/>
</p:tagLst>
</file>

<file path=ppt/tags/tag114.xml><?xml version="1.0" encoding="utf-8"?>
<p:tagLst xmlns:p="http://schemas.openxmlformats.org/presentationml/2006/main">
  <p:tag name="KSO_WM_UNIT_COLOR_SCHEME_SHAPE_ID" val="5"/>
  <p:tag name="KSO_WM_UNIT_COLOR_SCHEME_PARENT_PAGE" val="0_3"/>
  <p:tag name="KSO_WM_UNIT_ISCONTENTSTITLE" val="0"/>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87615_3*l_h_a*1_2_1"/>
  <p:tag name="KSO_WM_TEMPLATE_CATEGORY" val="diagram"/>
  <p:tag name="KSO_WM_TEMPLATE_INDEX" val="20187615"/>
  <p:tag name="KSO_WM_UNIT_LAYERLEVEL" val="1_1_1"/>
  <p:tag name="KSO_WM_TAG_VERSION" val="1.0"/>
  <p:tag name="KSO_WM_BEAUTIFY_FLAG" val="#wm#"/>
  <p:tag name="KSO_WM_UNIT_PRESET_TEXT" val="添加标题"/>
  <p:tag name="KSO_WM_UNIT_TEXT_FILL_FORE_SCHEMECOLOR_INDEX" val="13"/>
  <p:tag name="KSO_WM_UNIT_TEXT_FILL_TYPE" val="1"/>
  <p:tag name="REFSHAPE" val="1040695156"/>
  <p:tag name="KSO_WM_UNIT_USESOURCEFORMAT_APPLY" val="1"/>
</p:tagLst>
</file>

<file path=ppt/tags/tag115.xml><?xml version="1.0" encoding="utf-8"?>
<p:tagLst xmlns:p="http://schemas.openxmlformats.org/presentationml/2006/main">
  <p:tag name="KSO_WM_UNIT_COLOR_SCHEME_SHAPE_ID" val="9"/>
  <p:tag name="KSO_WM_UNIT_COLOR_SCHEME_PARENT_PAGE" val="0_3"/>
  <p:tag name="KSO_WM_UNIT_ISCONTENTSTITLE" val="0"/>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187615_3*l_h_a*1_4_1"/>
  <p:tag name="KSO_WM_TEMPLATE_CATEGORY" val="diagram"/>
  <p:tag name="KSO_WM_TEMPLATE_INDEX" val="20187615"/>
  <p:tag name="KSO_WM_UNIT_LAYERLEVEL" val="1_1_1"/>
  <p:tag name="KSO_WM_TAG_VERSION" val="1.0"/>
  <p:tag name="KSO_WM_BEAUTIFY_FLAG" val="#wm#"/>
  <p:tag name="KSO_WM_UNIT_PRESET_TEXT" val="添加标题"/>
  <p:tag name="KSO_WM_UNIT_TEXT_FILL_FORE_SCHEMECOLOR_INDEX" val="13"/>
  <p:tag name="KSO_WM_UNIT_TEXT_FILL_TYPE" val="1"/>
  <p:tag name="REFSHAPE" val="1040653540"/>
  <p:tag name="KSO_WM_UNIT_USESOURCEFORMAT_APPLY" val="1"/>
</p:tagLst>
</file>

<file path=ppt/tags/tag12.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f"/>
  <p:tag name="KSO_WM_UNIT_INDEX" val="1_2_5_1"/>
  <p:tag name="KSO_WM_UNIT_ID" val="diagram160596_4*n_h_h_f*1_2_5_1"/>
  <p:tag name="KSO_WM_UNIT_LAYERLEVEL" val="1_1_1_1"/>
  <p:tag name="KSO_WM_UNIT_VALUE" val="12"/>
  <p:tag name="KSO_WM_UNIT_HIGHLIGHT" val="0"/>
  <p:tag name="KSO_WM_UNIT_COMPATIBLE" val="0"/>
  <p:tag name="KSO_WM_DIAGRAM_GROUP_CODE" val="n1-1"/>
  <p:tag name="KSO_WM_UNIT_PRESET_TEXT" val="Lorem ipsum dolor"/>
  <p:tag name="KSO_WM_UNIT_NOCLEAR" val="0"/>
  <p:tag name="KSO_WM_UNIT_DIAGRAM_ISNUMVISUAL" val="0"/>
  <p:tag name="KSO_WM_UNIT_DIAGRAM_ISREFERUNIT" val="0"/>
  <p:tag name="KSO_WM_UNIT_TEXT_FILL_FORE_SCHEMECOLOR_INDEX" val="13"/>
  <p:tag name="KSO_WM_UNIT_TEXT_FILL_TYPE" val="1"/>
</p:tagLst>
</file>

<file path=ppt/tags/tag13.xml><?xml version="1.0" encoding="utf-8"?>
<p:tagLst xmlns:p="http://schemas.openxmlformats.org/presentationml/2006/main">
  <p:tag name="KSO_WM_TAG_VERSION" val="1.0"/>
  <p:tag name="KSO_WM_BEAUTIFY_FLAG" val="#wm#"/>
  <p:tag name="KSO_WM_UNIT_TYPE" val="i"/>
  <p:tag name="KSO_WM_UNIT_ID" val="diagram160596_4*i*4"/>
  <p:tag name="KSO_WM_TEMPLATE_CATEGORY" val="diagram"/>
  <p:tag name="KSO_WM_TEMPLATE_INDEX" val="160596"/>
  <p:tag name="KSO_WM_UNIT_INDEX" val="4"/>
  <p:tag name="KSO_WM_UNIT_HIGHLIGHT" val="0"/>
  <p:tag name="KSO_WM_UNIT_COMPATIBLE" val="0"/>
  <p:tag name="KSO_WM_UNIT_DIAGRAM_ISNUMVISUAL" val="0"/>
  <p:tag name="KSO_WM_UNIT_DIAGRAM_ISREFERUNIT" val="0"/>
  <p:tag name="KSO_WM_DIAGRAM_GROUP_CODE" val="n1-1"/>
  <p:tag name="KSO_WM_UNIT_LAYERLEVEL" val="1"/>
</p:tagLst>
</file>

<file path=ppt/tags/tag14.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f"/>
  <p:tag name="KSO_WM_UNIT_INDEX" val="1_1_1"/>
  <p:tag name="KSO_WM_UNIT_ID" val="diagram160596_4*n_h_f*1_1_1"/>
  <p:tag name="KSO_WM_UNIT_LAYERLEVEL" val="1_1_1"/>
  <p:tag name="KSO_WM_UNIT_VALUE" val="45"/>
  <p:tag name="KSO_WM_UNIT_HIGHLIGHT" val="0"/>
  <p:tag name="KSO_WM_UNIT_COMPATIBLE" val="0"/>
  <p:tag name="KSO_WM_DIAGRAM_GROUP_CODE" val="n1-1"/>
  <p:tag name="KSO_WM_UNIT_PRESET_TEXT" val="LOREM IPSUM LOREM IPSUM"/>
  <p:tag name="KSO_WM_UNIT_NOCLEAR" val="0"/>
  <p:tag name="KSO_WM_UNIT_DIAGRAM_ISNUMVISUAL" val="0"/>
  <p:tag name="KSO_WM_UNIT_DIAGRAM_ISREFERUNIT" val="0"/>
  <p:tag name="KSO_WM_UNIT_FILL_FORE_SCHEMECOLOR_INDEX" val="5"/>
  <p:tag name="KSO_WM_UNIT_FILL_TYPE" val="1"/>
</p:tagLst>
</file>

<file path=ppt/tags/tag15.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i"/>
  <p:tag name="KSO_WM_UNIT_INDEX" val="1_1"/>
  <p:tag name="KSO_WM_UNIT_ID" val="diagram160596_4*n_i*1_1"/>
  <p:tag name="KSO_WM_UNIT_LAYERLEVEL" val="1_1"/>
  <p:tag name="KSO_WM_DIAGRAM_GROUP_CODE" val="n1-1"/>
  <p:tag name="KSO_WM_UNIT_HIGHLIGHT" val="0"/>
  <p:tag name="KSO_WM_UNIT_COMPATIBLE" val="0"/>
  <p:tag name="KSO_WM_UNIT_DIAGRAM_ISNUMVISUAL" val="0"/>
  <p:tag name="KSO_WM_UNIT_DIAGRAM_ISREFERUNIT" val="0"/>
</p:tagLst>
</file>

<file path=ppt/tags/tag16.xml><?xml version="1.0" encoding="utf-8"?>
<p:tagLst xmlns:p="http://schemas.openxmlformats.org/presentationml/2006/main">
  <p:tag name="KSO_WM_TAG_VERSION" val="1.0"/>
  <p:tag name="KSO_WM_BEAUTIFY_FLAG" val="#wm#"/>
  <p:tag name="KSO_WM_UNIT_TYPE" val="i"/>
  <p:tag name="KSO_WM_UNIT_ID" val="diagram160596_4*i*5"/>
  <p:tag name="KSO_WM_TEMPLATE_CATEGORY" val="diagram"/>
  <p:tag name="KSO_WM_TEMPLATE_INDEX" val="160596"/>
  <p:tag name="KSO_WM_UNIT_INDEX" val="5"/>
  <p:tag name="KSO_WM_UNIT_HIGHLIGHT" val="0"/>
  <p:tag name="KSO_WM_UNIT_COMPATIBLE" val="0"/>
  <p:tag name="KSO_WM_UNIT_DIAGRAM_ISNUMVISUAL" val="0"/>
  <p:tag name="KSO_WM_UNIT_DIAGRAM_ISREFERUNIT" val="0"/>
  <p:tag name="KSO_WM_DIAGRAM_GROUP_CODE" val="n1-1"/>
  <p:tag name="KSO_WM_UNIT_LAYERLEVEL" val="1"/>
</p:tagLst>
</file>

<file path=ppt/tags/tag17.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i"/>
  <p:tag name="KSO_WM_UNIT_INDEX" val="1_2_4_1"/>
  <p:tag name="KSO_WM_UNIT_ID" val="diagram160596_4*n_h_h_i*1_2_4_1"/>
  <p:tag name="KSO_WM_UNIT_LAYERLEVEL" val="1_1_1_1"/>
  <p:tag name="KSO_WM_DIAGRAM_GROUP_CODE" val="n1-1"/>
  <p:tag name="KSO_WM_UNIT_HIGHLIGHT" val="0"/>
  <p:tag name="KSO_WM_UNIT_COMPATIBLE" val="0"/>
  <p:tag name="KSO_WM_UNIT_DIAGRAM_ISNUMVISUAL" val="0"/>
  <p:tag name="KSO_WM_UNIT_DIAGRAM_ISREFERUNIT" val="0"/>
  <p:tag name="KSO_WM_UNIT_FILL_FORE_SCHEMECOLOR_INDEX" val="8"/>
  <p:tag name="KSO_WM_UNIT_FILL_TYPE" val="1"/>
</p:tagLst>
</file>

<file path=ppt/tags/tag18.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f"/>
  <p:tag name="KSO_WM_UNIT_INDEX" val="1_2_4_1"/>
  <p:tag name="KSO_WM_UNIT_ID" val="diagram160596_4*n_h_h_f*1_2_4_1"/>
  <p:tag name="KSO_WM_UNIT_LAYERLEVEL" val="1_1_1_1"/>
  <p:tag name="KSO_WM_UNIT_VALUE" val="12"/>
  <p:tag name="KSO_WM_UNIT_HIGHLIGHT" val="0"/>
  <p:tag name="KSO_WM_UNIT_COMPATIBLE" val="0"/>
  <p:tag name="KSO_WM_DIAGRAM_GROUP_CODE" val="n1-1"/>
  <p:tag name="KSO_WM_UNIT_PRESET_TEXT" val="Lorem ipsum dolor"/>
  <p:tag name="KSO_WM_UNIT_NOCLEAR" val="0"/>
  <p:tag name="KSO_WM_UNIT_DIAGRAM_ISNUMVISUAL" val="0"/>
  <p:tag name="KSO_WM_UNIT_DIAGRAM_ISREFERUNIT" val="0"/>
  <p:tag name="KSO_WM_UNIT_TEXT_FILL_FORE_SCHEMECOLOR_INDEX" val="13"/>
  <p:tag name="KSO_WM_UNIT_TEXT_FILL_TYPE" val="1"/>
</p:tagLst>
</file>

<file path=ppt/tags/tag19.xml><?xml version="1.0" encoding="utf-8"?>
<p:tagLst xmlns:p="http://schemas.openxmlformats.org/presentationml/2006/main">
  <p:tag name="KSO_WM_UNIT_TABLE_BEAUTIFY" val="smartTable{39b8eded-d2f3-4785-989e-8c576c6f52ea}"/>
</p:tagLst>
</file>

<file path=ppt/tags/tag2.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f"/>
  <p:tag name="KSO_WM_UNIT_INDEX" val="1_2_1_1"/>
  <p:tag name="KSO_WM_UNIT_ID" val="diagram160596_4*n_h_h_f*1_2_1_1"/>
  <p:tag name="KSO_WM_UNIT_LAYERLEVEL" val="1_1_1_1"/>
  <p:tag name="KSO_WM_UNIT_VALUE" val="12"/>
  <p:tag name="KSO_WM_UNIT_HIGHLIGHT" val="0"/>
  <p:tag name="KSO_WM_UNIT_COMPATIBLE" val="0"/>
  <p:tag name="KSO_WM_DIAGRAM_GROUP_CODE" val="n1-1"/>
  <p:tag name="KSO_WM_UNIT_PRESET_TEXT" val="Lorem ipsum dolor"/>
  <p:tag name="KSO_WM_UNIT_NOCLEAR" val="0"/>
  <p:tag name="KSO_WM_UNIT_DIAGRAM_ISNUMVISUAL" val="0"/>
  <p:tag name="KSO_WM_UNIT_DIAGRAM_ISREFERUNIT" val="0"/>
  <p:tag name="KSO_WM_UNIT_TEXT_FILL_FORE_SCHEMECOLOR_INDEX" val="13"/>
  <p:tag name="KSO_WM_UNIT_TEXT_FILL_TYPE" val="1"/>
</p:tagLst>
</file>

<file path=ppt/tags/tag20.xml><?xml version="1.0" encoding="utf-8"?>
<p:tagLst xmlns:p="http://schemas.openxmlformats.org/presentationml/2006/main">
  <p:tag name="KSO_WM_UNIT_TABLE_BEAUTIFY" val="smartTable{92ea3d3d-84a0-4ee5-b288-10738135c48f}"/>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160005_3*l_h_i*1_1_1"/>
  <p:tag name="KSO_WM_TEMPLATE_CATEGORY" val="diagram"/>
  <p:tag name="KSO_WM_TEMPLATE_INDEX" val="160005"/>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005_3*l_h_i*1_1_2"/>
  <p:tag name="KSO_WM_TEMPLATE_CATEGORY" val="diagram"/>
  <p:tag name="KSO_WM_TEMPLATE_INDEX" val="160005"/>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160005_3*l_h_i*1_1_1"/>
  <p:tag name="KSO_WM_TEMPLATE_CATEGORY" val="diagram"/>
  <p:tag name="KSO_WM_TEMPLATE_INDEX" val="160005"/>
  <p:tag name="KSO_WM_UNIT_LAYERLEVEL" val="1_1_1"/>
  <p:tag name="KSO_WM_TAG_VERSION" val="1.0"/>
  <p:tag name="KSO_WM_BEAUTIFY_FLAG" val="#wm#"/>
  <p:tag name="KSO_WM_UNIT_TEXT_FILL_FORE_SCHEMECOLOR_INDEX" val="14"/>
  <p:tag name="KSO_WM_UNIT_TEXT_FILL_TYPE" val="1"/>
</p:tagLst>
</file>

<file path=ppt/tags/tag24.xml><?xml version="1.0" encoding="utf-8"?>
<p:tagLst xmlns:p="http://schemas.openxmlformats.org/presentationml/2006/main">
  <p:tag name="KSO_WM_UNIT_NOCLEAR" val="0"/>
  <p:tag name="KSO_WM_UNIT_VALUE" val="3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60005_3*l_h_f*1_1_1"/>
  <p:tag name="KSO_WM_TEMPLATE_CATEGORY" val="diagram"/>
  <p:tag name="KSO_WM_TEMPLATE_INDEX" val="16000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160005_3*l_h_i*1_2_1"/>
  <p:tag name="KSO_WM_TEMPLATE_CATEGORY" val="diagram"/>
  <p:tag name="KSO_WM_TEMPLATE_INDEX" val="160005"/>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160005_3*l_h_i*1_2_2"/>
  <p:tag name="KSO_WM_TEMPLATE_CATEGORY" val="diagram"/>
  <p:tag name="KSO_WM_TEMPLATE_INDEX" val="160005"/>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160005_3*l_h_i*1_2_1"/>
  <p:tag name="KSO_WM_TEMPLATE_CATEGORY" val="diagram"/>
  <p:tag name="KSO_WM_TEMPLATE_INDEX" val="160005"/>
  <p:tag name="KSO_WM_UNIT_LAYERLEVEL" val="1_1_1"/>
  <p:tag name="KSO_WM_TAG_VERSION" val="1.0"/>
  <p:tag name="KSO_WM_BEAUTIFY_FLAG" val="#wm#"/>
  <p:tag name="KSO_WM_UNIT_TEXT_FILL_FORE_SCHEMECOLOR_INDEX" val="14"/>
  <p:tag name="KSO_WM_UNIT_TEXT_FILL_TYPE" val="1"/>
</p:tagLst>
</file>

<file path=ppt/tags/tag2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60005_3*l_h_f*1_2_1"/>
  <p:tag name="KSO_WM_TEMPLATE_CATEGORY" val="diagram"/>
  <p:tag name="KSO_WM_TEMPLATE_INDEX" val="16000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160005_3*l_h_i*1_3_1"/>
  <p:tag name="KSO_WM_TEMPLATE_CATEGORY" val="diagram"/>
  <p:tag name="KSO_WM_TEMPLATE_INDEX" val="160005"/>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3.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i"/>
  <p:tag name="KSO_WM_UNIT_INDEX" val="1_2_1_1"/>
  <p:tag name="KSO_WM_UNIT_ID" val="diagram160596_4*n_h_h_i*1_2_1_1"/>
  <p:tag name="KSO_WM_UNIT_LAYERLEVEL" val="1_1_1_1"/>
  <p:tag name="KSO_WM_DIAGRAM_GROUP_CODE" val="n1-1"/>
  <p:tag name="KSO_WM_UNIT_HIGHLIGHT" val="0"/>
  <p:tag name="KSO_WM_UNIT_COMPATIBLE" val="0"/>
  <p:tag name="KSO_WM_UNIT_DIAGRAM_ISNUMVISUAL" val="0"/>
  <p:tag name="KSO_WM_UNIT_DIAGRAM_ISREFERUNIT" val="0"/>
  <p:tag name="KSO_WM_UNIT_FILL_FORE_SCHEMECOLOR_INDEX" val="5"/>
  <p:tag name="KSO_WM_UNIT_FILL_TYPE"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160005_3*l_h_i*1_3_2"/>
  <p:tag name="KSO_WM_TEMPLATE_CATEGORY" val="diagram"/>
  <p:tag name="KSO_WM_TEMPLATE_INDEX" val="160005"/>
  <p:tag name="KSO_WM_UNIT_LAYERLEVEL" val="1_1_1"/>
  <p:tag name="KSO_WM_TAG_VERSION" val="1.0"/>
  <p:tag name="KSO_WM_BEAUTIFY_FLAG" val="#wm#"/>
  <p:tag name="KSO_WM_UNIT_FILL_FORE_SCHEMECOLOR_INDEX" val="7"/>
  <p:tag name="KSO_WM_UNIT_FILL_TYPE" val="1"/>
  <p:tag name="KSO_WM_UNIT_TEXT_FILL_FORE_SCHEMECOLOR_INDEX" val="14"/>
  <p:tag name="KSO_WM_UNIT_TEXT_FILL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160005_3*l_h_i*1_3_1"/>
  <p:tag name="KSO_WM_TEMPLATE_CATEGORY" val="diagram"/>
  <p:tag name="KSO_WM_TEMPLATE_INDEX" val="160005"/>
  <p:tag name="KSO_WM_UNIT_LAYERLEVEL" val="1_1_1"/>
  <p:tag name="KSO_WM_TAG_VERSION" val="1.0"/>
  <p:tag name="KSO_WM_BEAUTIFY_FLAG" val="#wm#"/>
  <p:tag name="KSO_WM_UNIT_TEXT_FILL_FORE_SCHEMECOLOR_INDEX" val="14"/>
  <p:tag name="KSO_WM_UNIT_TEXT_FILL_TYPE" val="1"/>
</p:tagLst>
</file>

<file path=ppt/tags/tag32.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60005_3*l_h_f*1_3_1"/>
  <p:tag name="KSO_WM_TEMPLATE_CATEGORY" val="diagram"/>
  <p:tag name="KSO_WM_TEMPLATE_INDEX" val="16000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005_3*l_h_i*1_1_2"/>
  <p:tag name="KSO_WM_TEMPLATE_CATEGORY" val="diagram"/>
  <p:tag name="KSO_WM_TEMPLATE_INDEX" val="160005"/>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160005_3*l_h_i*1_1_1"/>
  <p:tag name="KSO_WM_TEMPLATE_CATEGORY" val="diagram"/>
  <p:tag name="KSO_WM_TEMPLATE_INDEX" val="160005"/>
  <p:tag name="KSO_WM_UNIT_LAYERLEVEL" val="1_1_1"/>
  <p:tag name="KSO_WM_TAG_VERSION" val="1.0"/>
  <p:tag name="KSO_WM_BEAUTIFY_FLAG" val="#wm#"/>
  <p:tag name="KSO_WM_UNIT_TEXT_FILL_FORE_SCHEMECOLOR_INDEX" val="14"/>
  <p:tag name="KSO_WM_UNIT_TEXT_FILL_TYPE"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2"/>
  <p:tag name="KSO_WM_UNIT_ID" val="diagram20169953_2*q_h_i*1_1_2"/>
  <p:tag name="KSO_WM_TEMPLATE_CATEGORY" val="diagram"/>
  <p:tag name="KSO_WM_TEMPLATE_INDEX" val="20169953"/>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36.xml><?xml version="1.0" encoding="utf-8"?>
<p:tagLst xmlns:p="http://schemas.openxmlformats.org/presentationml/2006/main">
  <p:tag name="KSO_WM_UNIT_VALUE" val="130*129"/>
  <p:tag name="KSO_WM_UNIT_HIGHLIGHT" val="0"/>
  <p:tag name="KSO_WM_UNIT_COMPATIBLE" val="0"/>
  <p:tag name="KSO_WM_UNIT_DIAGRAM_ISNUMVISUAL" val="0"/>
  <p:tag name="KSO_WM_UNIT_DIAGRAM_ISREFERUNIT" val="0"/>
  <p:tag name="KSO_WM_DIAGRAM_GROUP_CODE" val="q1-1"/>
  <p:tag name="KSO_WM_UNIT_TYPE" val="q_h_x"/>
  <p:tag name="KSO_WM_UNIT_INDEX" val="1_1_1"/>
  <p:tag name="KSO_WM_UNIT_ID" val="diagram20169953_2*q_h_x*1_1_1"/>
  <p:tag name="KSO_WM_TEMPLATE_CATEGORY" val="diagram"/>
  <p:tag name="KSO_WM_TEMPLATE_INDEX" val="20169953"/>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2"/>
  <p:tag name="KSO_WM_UNIT_ID" val="diagram20169953_2*q_h_i*1_3_2"/>
  <p:tag name="KSO_WM_TEMPLATE_CATEGORY" val="diagram"/>
  <p:tag name="KSO_WM_TEMPLATE_INDEX" val="20169953"/>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38.xml><?xml version="1.0" encoding="utf-8"?>
<p:tagLst xmlns:p="http://schemas.openxmlformats.org/presentationml/2006/main">
  <p:tag name="KSO_WM_UNIT_VALUE" val="130*102"/>
  <p:tag name="KSO_WM_UNIT_HIGHLIGHT" val="0"/>
  <p:tag name="KSO_WM_UNIT_COMPATIBLE" val="0"/>
  <p:tag name="KSO_WM_UNIT_DIAGRAM_ISNUMVISUAL" val="0"/>
  <p:tag name="KSO_WM_UNIT_DIAGRAM_ISREFERUNIT" val="0"/>
  <p:tag name="KSO_WM_DIAGRAM_GROUP_CODE" val="q1-1"/>
  <p:tag name="KSO_WM_UNIT_TYPE" val="q_h_x"/>
  <p:tag name="KSO_WM_UNIT_INDEX" val="1_3_1"/>
  <p:tag name="KSO_WM_UNIT_ID" val="diagram20169953_2*q_h_x*1_3_1"/>
  <p:tag name="KSO_WM_TEMPLATE_CATEGORY" val="diagram"/>
  <p:tag name="KSO_WM_TEMPLATE_INDEX" val="20169953"/>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2"/>
  <p:tag name="KSO_WM_UNIT_ID" val="diagram20169953_2*q_h_i*1_2_2"/>
  <p:tag name="KSO_WM_TEMPLATE_CATEGORY" val="diagram"/>
  <p:tag name="KSO_WM_TEMPLATE_INDEX" val="20169953"/>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4.xml><?xml version="1.0" encoding="utf-8"?>
<p:tagLst xmlns:p="http://schemas.openxmlformats.org/presentationml/2006/main">
  <p:tag name="KSO_WM_TAG_VERSION" val="1.0"/>
  <p:tag name="KSO_WM_BEAUTIFY_FLAG" val="#wm#"/>
  <p:tag name="KSO_WM_UNIT_TYPE" val="i"/>
  <p:tag name="KSO_WM_UNIT_ID" val="diagram160596_4*i*6"/>
  <p:tag name="KSO_WM_TEMPLATE_CATEGORY" val="diagram"/>
  <p:tag name="KSO_WM_TEMPLATE_INDEX" val="160596"/>
  <p:tag name="KSO_WM_UNIT_INDEX" val="6"/>
  <p:tag name="KSO_WM_UNIT_HIGHLIGHT" val="0"/>
  <p:tag name="KSO_WM_UNIT_COMPATIBLE" val="0"/>
  <p:tag name="KSO_WM_UNIT_DIAGRAM_ISNUMVISUAL" val="0"/>
  <p:tag name="KSO_WM_UNIT_DIAGRAM_ISREFERUNIT" val="0"/>
  <p:tag name="KSO_WM_DIAGRAM_GROUP_CODE" val="n1-1"/>
  <p:tag name="KSO_WM_UNIT_LAYERLEVEL" val="1"/>
</p:tagLst>
</file>

<file path=ppt/tags/tag40.xml><?xml version="1.0" encoding="utf-8"?>
<p:tagLst xmlns:p="http://schemas.openxmlformats.org/presentationml/2006/main">
  <p:tag name="KSO_WM_UNIT_VALUE" val="126*106"/>
  <p:tag name="KSO_WM_UNIT_HIGHLIGHT" val="0"/>
  <p:tag name="KSO_WM_UNIT_COMPATIBLE" val="0"/>
  <p:tag name="KSO_WM_UNIT_DIAGRAM_ISNUMVISUAL" val="0"/>
  <p:tag name="KSO_WM_UNIT_DIAGRAM_ISREFERUNIT" val="0"/>
  <p:tag name="KSO_WM_DIAGRAM_GROUP_CODE" val="q1-1"/>
  <p:tag name="KSO_WM_UNIT_TYPE" val="q_h_x"/>
  <p:tag name="KSO_WM_UNIT_INDEX" val="1_2_1"/>
  <p:tag name="KSO_WM_UNIT_ID" val="diagram20169953_2*q_h_x*1_2_1"/>
  <p:tag name="KSO_WM_TEMPLATE_CATEGORY" val="diagram"/>
  <p:tag name="KSO_WM_TEMPLATE_INDEX" val="20169953"/>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4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q1-1"/>
  <p:tag name="KSO_WM_UNIT_TYPE" val="q_h_f"/>
  <p:tag name="KSO_WM_UNIT_INDEX" val="1_1_1"/>
  <p:tag name="KSO_WM_UNIT_ID" val="diagram20169953_2*q_h_f*1_1_1"/>
  <p:tag name="KSO_WM_TEMPLATE_CATEGORY" val="diagram"/>
  <p:tag name="KSO_WM_TEMPLATE_INDEX" val="20169953"/>
  <p:tag name="KSO_WM_UNIT_LAYERLEVEL" val="1_1_1"/>
  <p:tag name="KSO_WM_TAG_VERSION" val="1.0"/>
  <p:tag name="KSO_WM_BEAUTIFY_FLAG" val="#wm#"/>
  <p:tag name="KSO_WM_UNIT_PRESET_TEXT" val="点击添加正文，为了演示发布的效果，请您简单的阐述您的观点"/>
  <p:tag name="KSO_WM_UNIT_TEXT_FILL_FORE_SCHEMECOLOR_INDEX" val="13"/>
  <p:tag name="KSO_WM_UNIT_TEXT_FILL_TYPE"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1_1"/>
  <p:tag name="KSO_WM_UNIT_ID" val="diagram20169953_2*q_h_i*1_1_1"/>
  <p:tag name="KSO_WM_TEMPLATE_CATEGORY" val="diagram"/>
  <p:tag name="KSO_WM_TEMPLATE_INDEX" val="20169953"/>
  <p:tag name="KSO_WM_UNIT_LAYERLEVEL" val="1_1_1"/>
  <p:tag name="KSO_WM_TAG_VERSION" val="1.0"/>
  <p:tag name="KSO_WM_BEAUTIFY_FLAG" val="#wm#"/>
  <p:tag name="KSO_WM_UNIT_TEXT_FILL_FORE_SCHEMECOLOR_INDEX" val="5"/>
  <p:tag name="KSO_WM_UNIT_TEXT_FILL_TYPE"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2_1"/>
  <p:tag name="KSO_WM_UNIT_ID" val="diagram20169953_2*q_h_i*1_2_1"/>
  <p:tag name="KSO_WM_TEMPLATE_CATEGORY" val="diagram"/>
  <p:tag name="KSO_WM_TEMPLATE_INDEX" val="20169953"/>
  <p:tag name="KSO_WM_UNIT_LAYERLEVEL" val="1_1_1"/>
  <p:tag name="KSO_WM_TAG_VERSION" val="1.0"/>
  <p:tag name="KSO_WM_BEAUTIFY_FLAG" val="#wm#"/>
  <p:tag name="KSO_WM_UNIT_TEXT_FILL_FORE_SCHEMECOLOR_INDEX" val="6"/>
  <p:tag name="KSO_WM_UNIT_TEXT_FILL_TYPE" val="1"/>
</p:tagLst>
</file>

<file path=ppt/tags/tag4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q1-1"/>
  <p:tag name="KSO_WM_UNIT_TYPE" val="q_h_f"/>
  <p:tag name="KSO_WM_UNIT_INDEX" val="1_2_1"/>
  <p:tag name="KSO_WM_UNIT_ID" val="diagram20169953_2*q_h_f*1_2_1"/>
  <p:tag name="KSO_WM_TEMPLATE_CATEGORY" val="diagram"/>
  <p:tag name="KSO_WM_TEMPLATE_INDEX" val="20169953"/>
  <p:tag name="KSO_WM_UNIT_LAYERLEVEL" val="1_1_1"/>
  <p:tag name="KSO_WM_TAG_VERSION" val="1.0"/>
  <p:tag name="KSO_WM_BEAUTIFY_FLAG" val="#wm#"/>
  <p:tag name="KSO_WM_UNIT_PRESET_TEXT" val="点击添加正文，为了演示发布的效果，请您简单的阐述您的观点"/>
  <p:tag name="KSO_WM_UNIT_TEXT_FILL_FORE_SCHEMECOLOR_INDEX" val="13"/>
  <p:tag name="KSO_WM_UNIT_TEXT_FILL_TYPE" val="1"/>
</p:tagLst>
</file>

<file path=ppt/tags/tag4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q1-1"/>
  <p:tag name="KSO_WM_UNIT_TYPE" val="q_h_f"/>
  <p:tag name="KSO_WM_UNIT_INDEX" val="1_3_1"/>
  <p:tag name="KSO_WM_UNIT_ID" val="diagram20169953_2*q_h_f*1_3_1"/>
  <p:tag name="KSO_WM_TEMPLATE_CATEGORY" val="diagram"/>
  <p:tag name="KSO_WM_TEMPLATE_INDEX" val="20169953"/>
  <p:tag name="KSO_WM_UNIT_LAYERLEVEL" val="1_1_1"/>
  <p:tag name="KSO_WM_TAG_VERSION" val="1.0"/>
  <p:tag name="KSO_WM_BEAUTIFY_FLAG" val="#wm#"/>
  <p:tag name="KSO_WM_UNIT_PRESET_TEXT" val="点击添加正文，为了演示发布的效果，请您简单的阐述您的观点"/>
  <p:tag name="KSO_WM_UNIT_TEXT_FILL_FORE_SCHEMECOLOR_INDEX" val="13"/>
  <p:tag name="KSO_WM_UNIT_TEXT_FILL_TYPE"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3_1"/>
  <p:tag name="KSO_WM_UNIT_ID" val="diagram20169953_2*q_h_i*1_3_1"/>
  <p:tag name="KSO_WM_TEMPLATE_CATEGORY" val="diagram"/>
  <p:tag name="KSO_WM_TEMPLATE_INDEX" val="20169953"/>
  <p:tag name="KSO_WM_UNIT_LAYERLEVEL" val="1_1_1"/>
  <p:tag name="KSO_WM_TAG_VERSION" val="1.0"/>
  <p:tag name="KSO_WM_BEAUTIFY_FLAG" val="#wm#"/>
  <p:tag name="KSO_WM_UNIT_TEXT_FILL_FORE_SCHEMECOLOR_INDEX" val="7"/>
  <p:tag name="KSO_WM_UNIT_TEXT_FILL_TYPE" val="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170323_1*l_i*1_1"/>
  <p:tag name="KSO_WM_TEMPLATE_CATEGORY" val="diagram"/>
  <p:tag name="KSO_WM_TEMPLATE_INDEX" val="20170323"/>
  <p:tag name="KSO_WM_UNIT_LAYERLEVEL" val="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170323_1*l_i*1_3"/>
  <p:tag name="KSO_WM_TEMPLATE_CATEGORY" val="diagram"/>
  <p:tag name="KSO_WM_TEMPLATE_INDEX" val="20170323"/>
  <p:tag name="KSO_WM_UNIT_LAYERLEVEL" val="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6"/>
  <p:tag name="KSO_WM_UNIT_ID" val="diagram20170323_1*l_i*1_6"/>
  <p:tag name="KSO_WM_TEMPLATE_CATEGORY" val="diagram"/>
  <p:tag name="KSO_WM_TEMPLATE_INDEX" val="20170323"/>
  <p:tag name="KSO_WM_UNIT_LAYERLEVEL" val="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5.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i"/>
  <p:tag name="KSO_WM_UNIT_INDEX" val="1_2_2_1"/>
  <p:tag name="KSO_WM_UNIT_ID" val="diagram160596_4*n_h_h_i*1_2_2_1"/>
  <p:tag name="KSO_WM_UNIT_LAYERLEVEL" val="1_1_1_1"/>
  <p:tag name="KSO_WM_DIAGRAM_GROUP_CODE" val="n1-1"/>
  <p:tag name="KSO_WM_UNIT_HIGHLIGHT" val="0"/>
  <p:tag name="KSO_WM_UNIT_COMPATIBLE" val="0"/>
  <p:tag name="KSO_WM_UNIT_DIAGRAM_ISNUMVISUAL" val="0"/>
  <p:tag name="KSO_WM_UNIT_DIAGRAM_ISREFERUNIT" val="0"/>
  <p:tag name="KSO_WM_UNIT_FILL_FORE_SCHEMECOLOR_INDEX" val="6"/>
  <p:tag name="KSO_WM_UNIT_FILL_TYPE"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7"/>
  <p:tag name="KSO_WM_UNIT_ID" val="diagram20170323_1*l_i*1_7"/>
  <p:tag name="KSO_WM_TEMPLATE_CATEGORY" val="diagram"/>
  <p:tag name="KSO_WM_TEMPLATE_INDEX" val="20170323"/>
  <p:tag name="KSO_WM_UNIT_LAYERLEVEL" val="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170323_1*l_i*1_5"/>
  <p:tag name="KSO_WM_TEMPLATE_CATEGORY" val="diagram"/>
  <p:tag name="KSO_WM_TEMPLATE_INDEX" val="20170323"/>
  <p:tag name="KSO_WM_UNIT_LAYERLEVEL" val="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8"/>
  <p:tag name="KSO_WM_UNIT_ID" val="diagram20170323_1*l_i*1_8"/>
  <p:tag name="KSO_WM_TEMPLATE_CATEGORY" val="diagram"/>
  <p:tag name="KSO_WM_TEMPLATE_INDEX" val="20170323"/>
  <p:tag name="KSO_WM_UNIT_LAYERLEVEL" val="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170323_1*l_i*1_2"/>
  <p:tag name="KSO_WM_TEMPLATE_CATEGORY" val="diagram"/>
  <p:tag name="KSO_WM_TEMPLATE_INDEX" val="20170323"/>
  <p:tag name="KSO_WM_UNIT_LAYERLEVEL" val="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170323_1*l_i*1_4"/>
  <p:tag name="KSO_WM_TEMPLATE_CATEGORY" val="diagram"/>
  <p:tag name="KSO_WM_TEMPLATE_INDEX" val="20170323"/>
  <p:tag name="KSO_WM_UNIT_LAYERLEVEL" val="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55.xml><?xml version="1.0" encoding="utf-8"?>
<p:tagLst xmlns:p="http://schemas.openxmlformats.org/presentationml/2006/main">
  <p:tag name="KSO_WM_UNIT_VALUE" val="179*238"/>
  <p:tag name="KSO_WM_UNIT_HIGHLIGHT" val="0"/>
  <p:tag name="KSO_WM_UNIT_COMPATIBLE" val="0"/>
  <p:tag name="KSO_WM_UNIT_DIAGRAM_ISNUMVISUAL" val="0"/>
  <p:tag name="KSO_WM_UNIT_DIAGRAM_ISREFERUNIT" val="0"/>
  <p:tag name="KSO_WM_DIAGRAM_GROUP_CODE" val="l1-1"/>
  <p:tag name="KSO_WM_UNIT_TYPE" val="l_x"/>
  <p:tag name="KSO_WM_UNIT_INDEX" val="1_1"/>
  <p:tag name="KSO_WM_UNIT_ID" val="diagram20170323_1*l_x*1_1"/>
  <p:tag name="KSO_WM_TEMPLATE_CATEGORY" val="diagram"/>
  <p:tag name="KSO_WM_TEMPLATE_INDEX" val="20170323"/>
  <p:tag name="KSO_WM_UNIT_LAYERLEVEL" val="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56.xml><?xml version="1.0" encoding="utf-8"?>
<p:tagLst xmlns:p="http://schemas.openxmlformats.org/presentationml/2006/main">
  <p:tag name="KSO_WM_UNIT_SUBTYPE" val="a"/>
  <p:tag name="KSO_WM_UNIT_PRESET_TEXT" val="单击此处添加文本具体内容，简明扼要地阐述你的观点。"/>
  <p:tag name="KSO_WM_UNIT_NOCLEAR" val="0"/>
  <p:tag name="KSO_WM_UNIT_VALUE" val="4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70323_1*l_h_f*1_2_1"/>
  <p:tag name="KSO_WM_TEMPLATE_CATEGORY" val="diagram"/>
  <p:tag name="KSO_WM_TEMPLATE_INDEX" val="20170323"/>
  <p:tag name="KSO_WM_UNIT_LAYERLEVEL" val="1_1_1"/>
  <p:tag name="KSO_WM_TAG_VERSION" val="1.0"/>
  <p:tag name="KSO_WM_BEAUTIFY_FLAG" val="#wm#"/>
  <p:tag name="KSO_WM_UNIT_TEXT_FILL_FORE_SCHEMECOLOR_INDEX" val="13"/>
  <p:tag name="KSO_WM_UNIT_TEXT_FILL_TYPE"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170323_1*l_h_i*1_2_1"/>
  <p:tag name="KSO_WM_TEMPLATE_CATEGORY" val="diagram"/>
  <p:tag name="KSO_WM_TEMPLATE_INDEX" val="20170323"/>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58.xml><?xml version="1.0" encoding="utf-8"?>
<p:tagLst xmlns:p="http://schemas.openxmlformats.org/presentationml/2006/main">
  <p:tag name="KSO_WM_UNIT_SUBTYPE" val="a"/>
  <p:tag name="KSO_WM_UNIT_PRESET_TEXT" val="单击此处添加文本具体内容，简明扼要地阐述你的观点。"/>
  <p:tag name="KSO_WM_UNIT_NOCLEAR" val="0"/>
  <p:tag name="KSO_WM_UNIT_VALUE" val="4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70323_1*l_h_f*1_1_1"/>
  <p:tag name="KSO_WM_TEMPLATE_CATEGORY" val="diagram"/>
  <p:tag name="KSO_WM_TEMPLATE_INDEX" val="20170323"/>
  <p:tag name="KSO_WM_UNIT_LAYERLEVEL" val="1_1_1"/>
  <p:tag name="KSO_WM_TAG_VERSION" val="1.0"/>
  <p:tag name="KSO_WM_BEAUTIFY_FLAG" val="#wm#"/>
  <p:tag name="KSO_WM_UNIT_TEXT_FILL_FORE_SCHEMECOLOR_INDEX" val="13"/>
  <p:tag name="KSO_WM_UNIT_TEXT_FILL_TYPE"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170323_1*l_h_i*1_1_1"/>
  <p:tag name="KSO_WM_TEMPLATE_CATEGORY" val="diagram"/>
  <p:tag name="KSO_WM_TEMPLATE_INDEX" val="20170323"/>
  <p:tag name="KSO_WM_UNIT_LAYERLEVEL" val="1_1_1"/>
  <p:tag name="KSO_WM_TAG_VERSION" val="1.0"/>
  <p:tag name="KSO_WM_BEAUTIFY_FLAG" val="#wm#"/>
  <p:tag name="KSO_WM_UNIT_FILL_FORE_SCHEMECOLOR_INDEX" val="8"/>
  <p:tag name="KSO_WM_UNIT_FILL_TYPE" val="1"/>
  <p:tag name="KSO_WM_UNIT_TEXT_FILL_FORE_SCHEMECOLOR_INDEX" val="14"/>
  <p:tag name="KSO_WM_UNIT_TEXT_FILL_TYPE" val="1"/>
</p:tagLst>
</file>

<file path=ppt/tags/tag6.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f"/>
  <p:tag name="KSO_WM_UNIT_INDEX" val="1_2_2_1"/>
  <p:tag name="KSO_WM_UNIT_ID" val="diagram160596_4*n_h_h_f*1_2_2_1"/>
  <p:tag name="KSO_WM_UNIT_LAYERLEVEL" val="1_1_1_1"/>
  <p:tag name="KSO_WM_UNIT_VALUE" val="12"/>
  <p:tag name="KSO_WM_UNIT_HIGHLIGHT" val="0"/>
  <p:tag name="KSO_WM_UNIT_COMPATIBLE" val="0"/>
  <p:tag name="KSO_WM_DIAGRAM_GROUP_CODE" val="n1-1"/>
  <p:tag name="KSO_WM_UNIT_PRESET_TEXT" val="Lorem ipsum dolor"/>
  <p:tag name="KSO_WM_UNIT_NOCLEAR" val="0"/>
  <p:tag name="KSO_WM_UNIT_DIAGRAM_ISNUMVISUAL" val="0"/>
  <p:tag name="KSO_WM_UNIT_DIAGRAM_ISREFERUNIT" val="0"/>
  <p:tag name="KSO_WM_UNIT_TEXT_FILL_FORE_SCHEMECOLOR_INDEX" val="13"/>
  <p:tag name="KSO_WM_UNIT_TEXT_FILL_TYPE" val="1"/>
</p:tagLst>
</file>

<file path=ppt/tags/tag60.xml><?xml version="1.0" encoding="utf-8"?>
<p:tagLst xmlns:p="http://schemas.openxmlformats.org/presentationml/2006/main">
  <p:tag name="KSO_WM_UNIT_VALUE" val="182*116"/>
  <p:tag name="KSO_WM_UNIT_HIGHLIGHT" val="0"/>
  <p:tag name="KSO_WM_UNIT_COMPATIBLE" val="0"/>
  <p:tag name="KSO_WM_UNIT_DIAGRAM_ISNUMVISUAL" val="0"/>
  <p:tag name="KSO_WM_UNIT_DIAGRAM_ISREFERUNIT" val="0"/>
  <p:tag name="KSO_WM_DIAGRAM_GROUP_CODE" val="l1-1"/>
  <p:tag name="KSO_WM_UNIT_TYPE" val="l_x"/>
  <p:tag name="KSO_WM_UNIT_INDEX" val="1_2"/>
  <p:tag name="KSO_WM_UNIT_ID" val="diagram20170323_1*l_x*1_2"/>
  <p:tag name="KSO_WM_TEMPLATE_CATEGORY" val="diagram"/>
  <p:tag name="KSO_WM_TEMPLATE_INDEX" val="20170323"/>
  <p:tag name="KSO_WM_UNIT_LAYERLEVEL" val="1_1"/>
  <p:tag name="KSO_WM_TAG_VERSION" val="1.0"/>
  <p:tag name="KSO_WM_BEAUTIFY_FLAG" val="#wm#"/>
</p:tagLst>
</file>

<file path=ppt/tags/tag61.xml><?xml version="1.0" encoding="utf-8"?>
<p:tagLst xmlns:p="http://schemas.openxmlformats.org/presentationml/2006/main">
  <p:tag name="KSO_WM_UNIT_VALUE" val="148*159"/>
  <p:tag name="KSO_WM_UNIT_HIGHLIGHT" val="0"/>
  <p:tag name="KSO_WM_UNIT_COMPATIBLE" val="0"/>
  <p:tag name="KSO_WM_UNIT_DIAGRAM_ISNUMVISUAL" val="0"/>
  <p:tag name="KSO_WM_UNIT_DIAGRAM_ISREFERUNIT" val="0"/>
  <p:tag name="KSO_WM_DIAGRAM_GROUP_CODE" val="l1-1"/>
  <p:tag name="KSO_WM_UNIT_TYPE" val="l_x"/>
  <p:tag name="KSO_WM_UNIT_INDEX" val="1_3"/>
  <p:tag name="KSO_WM_UNIT_ID" val="diagram20170323_1*l_x*1_3"/>
  <p:tag name="KSO_WM_TEMPLATE_CATEGORY" val="diagram"/>
  <p:tag name="KSO_WM_TEMPLATE_INDEX" val="20170323"/>
  <p:tag name="KSO_WM_UNIT_LAYERLEVEL" val="1_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169799_1*l_h_i*1_2_2"/>
  <p:tag name="KSO_WM_TEMPLATE_CATEGORY" val="diagram"/>
  <p:tag name="KSO_WM_TEMPLATE_INDEX" val="20169799"/>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169799_1*l_h_i*1_1_2"/>
  <p:tag name="KSO_WM_TEMPLATE_CATEGORY" val="diagram"/>
  <p:tag name="KSO_WM_TEMPLATE_INDEX" val="20169799"/>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69799_1*l_h_i*1_2_1"/>
  <p:tag name="KSO_WM_TEMPLATE_CATEGORY" val="diagram"/>
  <p:tag name="KSO_WM_TEMPLATE_INDEX" val="20169799"/>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69799_1*l_h_i*1_1_1"/>
  <p:tag name="KSO_WM_TEMPLATE_CATEGORY" val="diagram"/>
  <p:tag name="KSO_WM_TEMPLATE_INDEX" val="20169799"/>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66.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69799_1*l_h_a*1_2_1"/>
  <p:tag name="KSO_WM_TEMPLATE_CATEGORY" val="diagram"/>
  <p:tag name="KSO_WM_TEMPLATE_INDEX" val="20169799"/>
  <p:tag name="KSO_WM_UNIT_LAYERLEVEL" val="1_1_1"/>
  <p:tag name="KSO_WM_TAG_VERSION" val="1.0"/>
  <p:tag name="KSO_WM_BEAUTIFY_FLAG" val="#wm#"/>
  <p:tag name="KSO_WM_UNIT_PRESET_TEXT" val="单击此处添加标题"/>
  <p:tag name="KSO_WM_UNIT_TEXT_FILL_FORE_SCHEMECOLOR_INDEX" val="13"/>
  <p:tag name="KSO_WM_UNIT_TEXT_FILL_TYPE" val="1"/>
</p:tagLst>
</file>

<file path=ppt/tags/tag67.xml><?xml version="1.0" encoding="utf-8"?>
<p:tagLst xmlns:p="http://schemas.openxmlformats.org/presentationml/2006/main">
  <p:tag name="KSO_WM_UNIT_SUBTYPE" val="a"/>
  <p:tag name="KSO_WM_UNIT_NOCLEAR" val="0"/>
  <p:tag name="KSO_WM_UNIT_VALUE" val="96"/>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69799_1*l_h_f*1_2_1"/>
  <p:tag name="KSO_WM_TEMPLATE_CATEGORY" val="diagram"/>
  <p:tag name="KSO_WM_TEMPLATE_INDEX" val="20169799"/>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
  <p:tag name="KSO_WM_UNIT_TEXT_FILL_FORE_SCHEMECOLOR_INDEX" val="13"/>
  <p:tag name="KSO_WM_UNIT_TEXT_FILL_TYPE" val="1"/>
</p:tagLst>
</file>

<file path=ppt/tags/tag68.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69799_1*l_h_a*1_1_1"/>
  <p:tag name="KSO_WM_TEMPLATE_CATEGORY" val="diagram"/>
  <p:tag name="KSO_WM_TEMPLATE_INDEX" val="20169799"/>
  <p:tag name="KSO_WM_UNIT_LAYERLEVEL" val="1_1_1"/>
  <p:tag name="KSO_WM_TAG_VERSION" val="1.0"/>
  <p:tag name="KSO_WM_BEAUTIFY_FLAG" val="#wm#"/>
  <p:tag name="KSO_WM_UNIT_PRESET_TEXT" val="单击此处添加标题"/>
  <p:tag name="KSO_WM_UNIT_TEXT_FILL_FORE_SCHEMECOLOR_INDEX" val="13"/>
  <p:tag name="KSO_WM_UNIT_TEXT_FILL_TYPE" val="1"/>
</p:tagLst>
</file>

<file path=ppt/tags/tag69.xml><?xml version="1.0" encoding="utf-8"?>
<p:tagLst xmlns:p="http://schemas.openxmlformats.org/presentationml/2006/main">
  <p:tag name="KSO_WM_UNIT_SUBTYPE" val="a"/>
  <p:tag name="KSO_WM_UNIT_NOCLEAR" val="0"/>
  <p:tag name="KSO_WM_UNIT_VALUE" val="9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69799_1*l_h_f*1_1_1"/>
  <p:tag name="KSO_WM_TEMPLATE_CATEGORY" val="diagram"/>
  <p:tag name="KSO_WM_TEMPLATE_INDEX" val="20169799"/>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
  <p:tag name="KSO_WM_UNIT_TEXT_FILL_FORE_SCHEMECOLOR_INDEX" val="13"/>
  <p:tag name="KSO_WM_UNIT_TEXT_FILL_TYPE" val="1"/>
</p:tagLst>
</file>

<file path=ppt/tags/tag7.xml><?xml version="1.0" encoding="utf-8"?>
<p:tagLst xmlns:p="http://schemas.openxmlformats.org/presentationml/2006/main">
  <p:tag name="KSO_WM_TAG_VERSION" val="1.0"/>
  <p:tag name="KSO_WM_BEAUTIFY_FLAG" val="#wm#"/>
  <p:tag name="KSO_WM_UNIT_TYPE" val="i"/>
  <p:tag name="KSO_WM_UNIT_ID" val="diagram160596_4*i*2"/>
  <p:tag name="KSO_WM_TEMPLATE_CATEGORY" val="diagram"/>
  <p:tag name="KSO_WM_TEMPLATE_INDEX" val="160596"/>
  <p:tag name="KSO_WM_UNIT_INDEX" val="2"/>
  <p:tag name="KSO_WM_UNIT_HIGHLIGHT" val="0"/>
  <p:tag name="KSO_WM_UNIT_COMPATIBLE" val="0"/>
  <p:tag name="KSO_WM_UNIT_DIAGRAM_ISNUMVISUAL" val="0"/>
  <p:tag name="KSO_WM_UNIT_DIAGRAM_ISREFERUNIT" val="0"/>
  <p:tag name="KSO_WM_DIAGRAM_GROUP_CODE" val="n1-1"/>
  <p:tag name="KSO_WM_UNIT_LAYERLEVEL"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8_4*l_h_i*1_1_1"/>
  <p:tag name="KSO_WM_TEMPLATE_CATEGORY" val="custom"/>
  <p:tag name="KSO_WM_TEMPLATE_INDEX" val="20202598"/>
  <p:tag name="KSO_WM_UNIT_LAYERLEVEL" val="1_1_1"/>
  <p:tag name="KSO_WM_TAG_VERSION" val="1.0"/>
  <p:tag name="KSO_WM_BEAUTIFY_FLAG" val="#wm#"/>
  <p:tag name="KSO_WM_DIAGRAM_GROUP_CODE" val="l1-1"/>
  <p:tag name="KSO_WM_UNIT_TYPE" val="l_h_i"/>
  <p:tag name="KSO_WM_UNIT_INDEX" val="1_1_1"/>
  <p:tag name="KSO_WM_CHIP_GROUPID" val="5f7087080ff15d9a40ebdc94"/>
  <p:tag name="KSO_WM_CHIP_XID" val="5f7087080ff15d9a40ebdc97"/>
  <p:tag name="KSO_WM_UNIT_DEC_AREA_ID" val="13bf23bc79ad42eaa7b9d21b5d070e83"/>
  <p:tag name="KSO_WM_UNIT_DECORATE_INFO" val=""/>
  <p:tag name="KSO_WM_UNIT_SM_LIMIT_TYPE" val=""/>
  <p:tag name="KSO_WM_CHIP_FILLAREA_FILL_RULE" val="{&quot;fill_align&quot;:&quot;cm&quot;,&quot;fill_mode&quot;:&quot;adaptive&quot;,&quot;sacle_strategy&quot;:&quot;stretch&quot;}"/>
  <p:tag name="KSO_WM_ASSEMBLE_CHIP_INDEX" val="04746615cfe146f6b603f6b3bc8692d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8_4*l_h_i*1_1_1"/>
  <p:tag name="KSO_WM_TEMPLATE_CATEGORY" val="custom"/>
  <p:tag name="KSO_WM_TEMPLATE_INDEX" val="20202598"/>
  <p:tag name="KSO_WM_UNIT_LAYERLEVEL" val="1_1_1"/>
  <p:tag name="KSO_WM_TAG_VERSION" val="1.0"/>
  <p:tag name="KSO_WM_BEAUTIFY_FLAG" val="#wm#"/>
  <p:tag name="KSO_WM_DIAGRAM_GROUP_CODE" val="l1-1"/>
  <p:tag name="KSO_WM_UNIT_TYPE" val="l_h_i"/>
  <p:tag name="KSO_WM_UNIT_INDEX" val="1_1_1"/>
  <p:tag name="KSO_WM_CHIP_GROUPID" val="5f7087080ff15d9a40ebdc94"/>
  <p:tag name="KSO_WM_CHIP_XID" val="5f7087080ff15d9a40ebdc97"/>
  <p:tag name="KSO_WM_UNIT_DEC_AREA_ID" val="13bf23bc79ad42eaa7b9d21b5d070e83"/>
  <p:tag name="KSO_WM_UNIT_DECORATE_INFO" val=""/>
  <p:tag name="KSO_WM_UNIT_SM_LIMIT_TYPE" val=""/>
  <p:tag name="KSO_WM_CHIP_FILLAREA_FILL_RULE" val="{&quot;fill_align&quot;:&quot;cm&quot;,&quot;fill_mode&quot;:&quot;adaptive&quot;,&quot;sacle_strategy&quot;:&quot;stretch&quot;}"/>
  <p:tag name="KSO_WM_ASSEMBLE_CHIP_INDEX" val="04746615cfe146f6b603f6b3bc8692d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8_4*l_h_i*1_1_1"/>
  <p:tag name="KSO_WM_TEMPLATE_CATEGORY" val="custom"/>
  <p:tag name="KSO_WM_TEMPLATE_INDEX" val="20202598"/>
  <p:tag name="KSO_WM_UNIT_LAYERLEVEL" val="1_1_1"/>
  <p:tag name="KSO_WM_TAG_VERSION" val="1.0"/>
  <p:tag name="KSO_WM_BEAUTIFY_FLAG" val="#wm#"/>
  <p:tag name="KSO_WM_DIAGRAM_GROUP_CODE" val="l1-1"/>
  <p:tag name="KSO_WM_UNIT_TYPE" val="l_h_i"/>
  <p:tag name="KSO_WM_UNIT_INDEX" val="1_1_1"/>
  <p:tag name="KSO_WM_CHIP_GROUPID" val="5f7087080ff15d9a40ebdc94"/>
  <p:tag name="KSO_WM_CHIP_XID" val="5f7087080ff15d9a40ebdc97"/>
  <p:tag name="KSO_WM_UNIT_DEC_AREA_ID" val="13bf23bc79ad42eaa7b9d21b5d070e83"/>
  <p:tag name="KSO_WM_UNIT_DECORATE_INFO" val=""/>
  <p:tag name="KSO_WM_UNIT_SM_LIMIT_TYPE" val=""/>
  <p:tag name="KSO_WM_CHIP_FILLAREA_FILL_RULE" val="{&quot;fill_align&quot;:&quot;cm&quot;,&quot;fill_mode&quot;:&quot;adaptive&quot;,&quot;sacle_strategy&quot;:&quot;stretch&quot;}"/>
  <p:tag name="KSO_WM_ASSEMBLE_CHIP_INDEX" val="04746615cfe146f6b603f6b3bc8692d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73.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70899_3*l_h_i*1_1_3"/>
  <p:tag name="KSO_WM_TEMPLATE_CATEGORY" val="diagram"/>
  <p:tag name="KSO_WM_TEMPLATE_INDEX" val="20170899"/>
  <p:tag name="KSO_WM_UNIT_LAYERLEVEL" val="1_1_1"/>
  <p:tag name="KSO_WM_TAG_VERSION" val="1.0"/>
  <p:tag name="KSO_WM_BEAUTIFY_FLAG" val="#wm#"/>
  <p:tag name="KSO_WM_UNIT_LINE_FORE_SCHEMECOLOR_INDEX" val="5"/>
  <p:tag name="KSO_WM_UNIT_LINE_FILL_TYPE" val="2"/>
  <p:tag name="KSO_WM_UNIT_TEXT_FILL_FORE_SCHEMECOLOR_INDEX" val="16"/>
  <p:tag name="KSO_WM_UNIT_TEXT_FILL_TYPE" val="1"/>
</p:tagLst>
</file>

<file path=ppt/tags/tag74.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70899_3*l_h_i*1_1_3"/>
  <p:tag name="KSO_WM_TEMPLATE_CATEGORY" val="diagram"/>
  <p:tag name="KSO_WM_TEMPLATE_INDEX" val="20170899"/>
  <p:tag name="KSO_WM_UNIT_LAYERLEVEL" val="1_1_1"/>
  <p:tag name="KSO_WM_TAG_VERSION" val="1.0"/>
  <p:tag name="KSO_WM_BEAUTIFY_FLAG" val="#wm#"/>
  <p:tag name="KSO_WM_UNIT_LINE_FORE_SCHEMECOLOR_INDEX" val="5"/>
  <p:tag name="KSO_WM_UNIT_LINE_FILL_TYPE" val="2"/>
  <p:tag name="KSO_WM_UNIT_TEXT_FILL_FORE_SCHEMECOLOR_INDEX" val="16"/>
  <p:tag name="KSO_WM_UNIT_TEXT_FILL_TYPE" val="1"/>
</p:tagLst>
</file>

<file path=ppt/tags/tag75.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70899_3*l_h_i*1_1_3"/>
  <p:tag name="KSO_WM_TEMPLATE_CATEGORY" val="diagram"/>
  <p:tag name="KSO_WM_TEMPLATE_INDEX" val="20170899"/>
  <p:tag name="KSO_WM_UNIT_LAYERLEVEL" val="1_1_1"/>
  <p:tag name="KSO_WM_TAG_VERSION" val="1.0"/>
  <p:tag name="KSO_WM_BEAUTIFY_FLAG" val="#wm#"/>
  <p:tag name="KSO_WM_UNIT_LINE_FORE_SCHEMECOLOR_INDEX" val="5"/>
  <p:tag name="KSO_WM_UNIT_LINE_FILL_TYPE" val="2"/>
  <p:tag name="KSO_WM_UNIT_TEXT_FILL_FORE_SCHEMECOLOR_INDEX" val="16"/>
  <p:tag name="KSO_WM_UNIT_TEXT_FILL_TYPE" val="1"/>
</p:tagLst>
</file>

<file path=ppt/tags/tag76.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70899_3*l_h_i*1_1_2"/>
  <p:tag name="KSO_WM_TEMPLATE_CATEGORY" val="diagram"/>
  <p:tag name="KSO_WM_TEMPLATE_INDEX" val="20170899"/>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77.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70899_3*l_h_i*1_1_2"/>
  <p:tag name="KSO_WM_TEMPLATE_CATEGORY" val="diagram"/>
  <p:tag name="KSO_WM_TEMPLATE_INDEX" val="20170899"/>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78.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70899_3*l_h_i*1_1_2"/>
  <p:tag name="KSO_WM_TEMPLATE_CATEGORY" val="diagram"/>
  <p:tag name="KSO_WM_TEMPLATE_INDEX" val="20170899"/>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79.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70899_3*l_h_i*1_2_1"/>
  <p:tag name="KSO_WM_TEMPLATE_CATEGORY" val="diagram"/>
  <p:tag name="KSO_WM_TEMPLATE_INDEX" val="20170899"/>
  <p:tag name="KSO_WM_UNIT_LAYERLEVEL" val="1_1_1"/>
  <p:tag name="KSO_WM_TAG_VERSION" val="1.0"/>
  <p:tag name="KSO_WM_BEAUTIFY_FLAG" val="#wm#"/>
  <p:tag name="KSO_WM_UNIT_FILL_FORE_SCHEMECOLOR_INDEX" val="14"/>
  <p:tag name="KSO_WM_UNIT_FILL_TYPE" val="1"/>
  <p:tag name="KSO_WM_UNIT_TEXT_FILL_FORE_SCHEMECOLOR_INDEX" val="16"/>
  <p:tag name="KSO_WM_UNIT_TEXT_FILL_TYPE" val="1"/>
</p:tagLst>
</file>

<file path=ppt/tags/tag8.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i"/>
  <p:tag name="KSO_WM_UNIT_INDEX" val="1_2_3_1"/>
  <p:tag name="KSO_WM_UNIT_ID" val="diagram160596_4*n_h_h_i*1_2_3_1"/>
  <p:tag name="KSO_WM_UNIT_LAYERLEVEL" val="1_1_1_1"/>
  <p:tag name="KSO_WM_DIAGRAM_GROUP_CODE" val="n1-1"/>
  <p:tag name="KSO_WM_UNIT_HIGHLIGHT" val="0"/>
  <p:tag name="KSO_WM_UNIT_COMPATIBLE" val="0"/>
  <p:tag name="KSO_WM_UNIT_DIAGRAM_ISNUMVISUAL" val="0"/>
  <p:tag name="KSO_WM_UNIT_DIAGRAM_ISREFERUNIT" val="0"/>
  <p:tag name="KSO_WM_UNIT_FILL_FORE_SCHEMECOLOR_INDEX" val="7"/>
  <p:tag name="KSO_WM_UNIT_FILL_TYPE" val="1"/>
</p:tagLst>
</file>

<file path=ppt/tags/tag80.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70899_3*l_h_i*1_2_1"/>
  <p:tag name="KSO_WM_TEMPLATE_CATEGORY" val="diagram"/>
  <p:tag name="KSO_WM_TEMPLATE_INDEX" val="20170899"/>
  <p:tag name="KSO_WM_UNIT_LAYERLEVEL" val="1_1_1"/>
  <p:tag name="KSO_WM_TAG_VERSION" val="1.0"/>
  <p:tag name="KSO_WM_BEAUTIFY_FLAG" val="#wm#"/>
  <p:tag name="KSO_WM_UNIT_FILL_FORE_SCHEMECOLOR_INDEX" val="14"/>
  <p:tag name="KSO_WM_UNIT_FILL_TYPE" val="1"/>
  <p:tag name="KSO_WM_UNIT_TEXT_FILL_FORE_SCHEMECOLOR_INDEX" val="16"/>
  <p:tag name="KSO_WM_UNIT_TEXT_FILL_TYPE" val="1"/>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194580_5*m_i*1_1"/>
  <p:tag name="KSO_WM_TEMPLATE_CATEGORY" val="diagram"/>
  <p:tag name="KSO_WM_TEMPLATE_INDEX" val="20194580"/>
  <p:tag name="KSO_WM_UNIT_LAYERLEVEL" val="1_1"/>
  <p:tag name="KSO_WM_TAG_VERSION" val="1.0"/>
  <p:tag name="KSO_WM_BEAUTIFY_FLAG" val="#wm#"/>
  <p:tag name="KSO_WM_UNIT_FILL_FORE_SCHEMECOLOR_INDEX" val="14"/>
  <p:tag name="KSO_WM_UNIT_FILL_TYPE" val="1"/>
  <p:tag name="KSO_WM_UNIT_TEXT_FILL_FORE_SCHEMECOLOR_INDEX" val="2"/>
  <p:tag name="KSO_WM_UNIT_TEXT_FILL_TYPE" val="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194580_5*m_h_i*1_1_1"/>
  <p:tag name="KSO_WM_TEMPLATE_CATEGORY" val="diagram"/>
  <p:tag name="KSO_WM_TEMPLATE_INDEX" val="201945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194580_5*m_h_i*1_1_1"/>
  <p:tag name="KSO_WM_TEMPLATE_CATEGORY" val="diagram"/>
  <p:tag name="KSO_WM_TEMPLATE_INDEX" val="201945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194580_5*m_h_i*1_1_2"/>
  <p:tag name="KSO_WM_TEMPLATE_CATEGORY" val="diagram"/>
  <p:tag name="KSO_WM_TEMPLATE_INDEX" val="20194580"/>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194580_5*m_h_i*1_2_2"/>
  <p:tag name="KSO_WM_TEMPLATE_CATEGORY" val="diagram"/>
  <p:tag name="KSO_WM_TEMPLATE_INDEX" val="2019458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86.xml><?xml version="1.0" encoding="utf-8"?>
<p:tagLst xmlns:p="http://schemas.openxmlformats.org/presentationml/2006/main">
  <p:tag name="KSO_WM_TAG_VERSION" val="1.0"/>
  <p:tag name="KSO_WM_BEAUTIFY_FLAG" val="#wm#"/>
  <p:tag name="KSO_WM_UNIT_TYPE" val="i"/>
  <p:tag name="KSO_WM_UNIT_ID" val="diagram745_2*i*1"/>
  <p:tag name="KSO_WM_TEMPLATE_CATEGORY" val="diagram"/>
  <p:tag name="KSO_WM_TEMPLATE_INDEX" val="745"/>
  <p:tag name="KSO_WM_UNIT_INDEX" val="1"/>
  <p:tag name="KSO_WM_UNIT_HIGHLIGHT" val="0"/>
  <p:tag name="KSO_WM_UNIT_COMPATIBLE" val="0"/>
  <p:tag name="KSO_WM_UNIT_DIAGRAM_ISNUMVISUAL" val="0"/>
  <p:tag name="KSO_WM_UNIT_DIAGRAM_ISREFERUNIT" val="0"/>
  <p:tag name="KSO_WM_DIAGRAM_GROUP_CODE" val="l1-1"/>
  <p:tag name="KSO_WM_UNIT_LAYERLEVEL" val="1"/>
</p:tagLst>
</file>

<file path=ppt/tags/tag87.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1_1"/>
  <p:tag name="KSO_WM_UNIT_ID" val="diagram745_2*l_h_i*1_1_1"/>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14"/>
  <p:tag name="KSO_WM_UNIT_TEXT_FILL_TYPE" val="1"/>
</p:tagLst>
</file>

<file path=ppt/tags/tag88.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1_2"/>
  <p:tag name="KSO_WM_UNIT_ID" val="diagram745_2*l_h_i*1_1_2"/>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13"/>
  <p:tag name="KSO_WM_UNIT_TEXT_FILL_TYPE" val="1"/>
</p:tagLst>
</file>

<file path=ppt/tags/tag89.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1_6"/>
  <p:tag name="KSO_WM_UNIT_ID" val="diagram745_2*l_h_i*1_1_6"/>
  <p:tag name="KSO_WM_UNIT_LAYERLEVEL" val="1_1_1"/>
  <p:tag name="KSO_WM_UNIT_HIGHLIGHT" val="0"/>
  <p:tag name="KSO_WM_UNIT_COMPATIBLE" val="0"/>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TEXT_FILL_FORE_SCHEMECOLOR_INDEX" val="5"/>
  <p:tag name="KSO_WM_UNIT_TEXT_FILL_TYPE" val="1"/>
</p:tagLst>
</file>

<file path=ppt/tags/tag9.xml><?xml version="1.0" encoding="utf-8"?>
<p:tagLst xmlns:p="http://schemas.openxmlformats.org/presentationml/2006/main">
  <p:tag name="KSO_WM_TAG_VERSION" val="1.0"/>
  <p:tag name="KSO_WM_BEAUTIFY_FLAG" val="#wm#"/>
  <p:tag name="KSO_WM_TEMPLATE_CATEGORY" val="diagram"/>
  <p:tag name="KSO_WM_TEMPLATE_INDEX" val="160596"/>
  <p:tag name="KSO_WM_UNIT_TYPE" val="n_h_h_f"/>
  <p:tag name="KSO_WM_UNIT_INDEX" val="1_2_3_1"/>
  <p:tag name="KSO_WM_UNIT_ID" val="diagram160596_4*n_h_h_f*1_2_3_1"/>
  <p:tag name="KSO_WM_UNIT_LAYERLEVEL" val="1_1_1_1"/>
  <p:tag name="KSO_WM_UNIT_VALUE" val="12"/>
  <p:tag name="KSO_WM_UNIT_HIGHLIGHT" val="0"/>
  <p:tag name="KSO_WM_UNIT_COMPATIBLE" val="0"/>
  <p:tag name="KSO_WM_DIAGRAM_GROUP_CODE" val="n1-1"/>
  <p:tag name="KSO_WM_UNIT_PRESET_TEXT" val="Lorem ipsum dolor"/>
  <p:tag name="KSO_WM_UNIT_NOCLEAR" val="0"/>
  <p:tag name="KSO_WM_UNIT_DIAGRAM_ISNUMVISUAL" val="0"/>
  <p:tag name="KSO_WM_UNIT_DIAGRAM_ISREFERUNIT" val="0"/>
  <p:tag name="KSO_WM_UNIT_TEXT_FILL_FORE_SCHEMECOLOR_INDEX" val="13"/>
  <p:tag name="KSO_WM_UNIT_TEXT_FILL_TYPE" val="1"/>
</p:tagLst>
</file>

<file path=ppt/tags/tag90.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1_3"/>
  <p:tag name="KSO_WM_UNIT_ID" val="diagram745_2*l_h_i*1_1_3"/>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91.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1_4"/>
  <p:tag name="KSO_WM_UNIT_ID" val="diagram745_2*l_h_i*1_1_4"/>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Lst>
</file>

<file path=ppt/tags/tag92.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1_5"/>
  <p:tag name="KSO_WM_UNIT_ID" val="diagram745_2*l_h_i*1_1_5"/>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93.xml><?xml version="1.0" encoding="utf-8"?>
<p:tagLst xmlns:p="http://schemas.openxmlformats.org/presentationml/2006/main">
  <p:tag name="KSO_WM_TAG_VERSION" val="1.0"/>
  <p:tag name="KSO_WM_BEAUTIFY_FLAG" val="#wm#"/>
  <p:tag name="KSO_WM_UNIT_TYPE" val="i"/>
  <p:tag name="KSO_WM_UNIT_ID" val="diagram745_2*i*2"/>
  <p:tag name="KSO_WM_TEMPLATE_CATEGORY" val="diagram"/>
  <p:tag name="KSO_WM_TEMPLATE_INDEX" val="745"/>
  <p:tag name="KSO_WM_UNIT_INDEX" val="2"/>
  <p:tag name="KSO_WM_UNIT_HIGHLIGHT" val="0"/>
  <p:tag name="KSO_WM_UNIT_COMPATIBLE" val="0"/>
  <p:tag name="KSO_WM_UNIT_DIAGRAM_ISNUMVISUAL" val="0"/>
  <p:tag name="KSO_WM_UNIT_DIAGRAM_ISREFERUNIT" val="0"/>
  <p:tag name="KSO_WM_DIAGRAM_GROUP_CODE" val="l1-1"/>
  <p:tag name="KSO_WM_UNIT_LAYERLEVEL" val="1"/>
</p:tagLst>
</file>

<file path=ppt/tags/tag94.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2_2"/>
  <p:tag name="KSO_WM_UNIT_ID" val="diagram745_2*l_h_i*1_2_2"/>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14"/>
  <p:tag name="KSO_WM_UNIT_TEXT_FILL_TYPE" val="1"/>
</p:tagLst>
</file>

<file path=ppt/tags/tag95.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2_3"/>
  <p:tag name="KSO_WM_UNIT_ID" val="diagram745_2*l_h_i*1_2_3"/>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13"/>
  <p:tag name="KSO_WM_UNIT_TEXT_FILL_TYPE" val="1"/>
</p:tagLst>
</file>

<file path=ppt/tags/tag96.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2_6"/>
  <p:tag name="KSO_WM_UNIT_ID" val="diagram745_2*l_h_i*1_2_6"/>
  <p:tag name="KSO_WM_UNIT_LAYERLEVEL" val="1_1_1"/>
  <p:tag name="KSO_WM_UNIT_HIGHLIGHT" val="0"/>
  <p:tag name="KSO_WM_UNIT_COMPATIBLE" val="0"/>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TEXT_FILL_FORE_SCHEMECOLOR_INDEX" val="5"/>
  <p:tag name="KSO_WM_UNIT_TEXT_FILL_TYPE" val="1"/>
</p:tagLst>
</file>

<file path=ppt/tags/tag97.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2_4"/>
  <p:tag name="KSO_WM_UNIT_ID" val="diagram745_2*l_h_i*1_2_4"/>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98.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2_5"/>
  <p:tag name="KSO_WM_UNIT_ID" val="diagram745_2*l_h_i*1_2_5"/>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Lst>
</file>

<file path=ppt/tags/tag99.xml><?xml version="1.0" encoding="utf-8"?>
<p:tagLst xmlns:p="http://schemas.openxmlformats.org/presentationml/2006/main">
  <p:tag name="KSO_WM_TAG_VERSION" val="1.0"/>
  <p:tag name="KSO_WM_BEAUTIFY_FLAG" val="#wm#"/>
  <p:tag name="KSO_WM_TEMPLATE_CATEGORY" val="diagram"/>
  <p:tag name="KSO_WM_TEMPLATE_INDEX" val="745"/>
  <p:tag name="KSO_WM_UNIT_TYPE" val="l_h_i"/>
  <p:tag name="KSO_WM_UNIT_INDEX" val="1_2_1"/>
  <p:tag name="KSO_WM_UNIT_ID" val="diagram745_2*l_h_i*1_2_1"/>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heme/_rels/theme1.xml.rels><?xml version="1.0" encoding="UTF-8" standalone="yes"?>
<Relationships xmlns="http://schemas.openxmlformats.org/package/2006/relationships"><Relationship Id="rId1" Type="http://schemas.openxmlformats.org/officeDocument/2006/relationships/image" Target="../media/image6.jpeg"/></Relationships>
</file>

<file path=ppt/theme/_rels/theme2.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穿越">
  <a:themeElements>
    <a:clrScheme name="穿越">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穿越">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都市">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穿越">
  <a:themeElements>
    <a:clrScheme name="穿越">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穿越">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都市">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0</TotalTime>
  <Words>4465</Words>
  <Application>WPS 演示</Application>
  <PresentationFormat>宽屏</PresentationFormat>
  <Paragraphs>366</Paragraphs>
  <Slides>22</Slides>
  <Notes>0</Notes>
  <HiddenSlides>0</HiddenSlides>
  <MMClips>0</MMClips>
  <ScaleCrop>false</ScaleCrop>
  <HeadingPairs>
    <vt:vector size="6" baseType="variant">
      <vt:variant>
        <vt:lpstr>已用的字体</vt:lpstr>
      </vt:variant>
      <vt:variant>
        <vt:i4>23</vt:i4>
      </vt:variant>
      <vt:variant>
        <vt:lpstr>主题</vt:lpstr>
      </vt:variant>
      <vt:variant>
        <vt:i4>2</vt:i4>
      </vt:variant>
      <vt:variant>
        <vt:lpstr>幻灯片标题</vt:lpstr>
      </vt:variant>
      <vt:variant>
        <vt:i4>22</vt:i4>
      </vt:variant>
    </vt:vector>
  </HeadingPairs>
  <TitlesOfParts>
    <vt:vector size="47" baseType="lpstr">
      <vt:lpstr>Arial</vt:lpstr>
      <vt:lpstr>宋体</vt:lpstr>
      <vt:lpstr>Wingdings</vt:lpstr>
      <vt:lpstr>Corbel</vt:lpstr>
      <vt:lpstr>华文楷体</vt:lpstr>
      <vt:lpstr>Consolas</vt:lpstr>
      <vt:lpstr>Wingdings 2</vt:lpstr>
      <vt:lpstr>Wingdings 3</vt:lpstr>
      <vt:lpstr>Wingdings 2</vt:lpstr>
      <vt:lpstr>Helvetica</vt:lpstr>
      <vt:lpstr>微软雅黑</vt:lpstr>
      <vt:lpstr>华文行楷</vt:lpstr>
      <vt:lpstr>等线</vt:lpstr>
      <vt:lpstr>黑体</vt:lpstr>
      <vt:lpstr>楷体</vt:lpstr>
      <vt:lpstr>Times New Roman</vt:lpstr>
      <vt:lpstr>方正小标宋简体</vt:lpstr>
      <vt:lpstr>楷体_GB2312</vt:lpstr>
      <vt:lpstr>新宋体</vt:lpstr>
      <vt:lpstr>Calibri Light</vt:lpstr>
      <vt:lpstr>Calibri</vt:lpstr>
      <vt:lpstr>Arial Unicode MS</vt:lpstr>
      <vt:lpstr>隶书</vt:lpstr>
      <vt:lpstr>穿越</vt:lpstr>
      <vt:lpstr>1_穿越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fp</dc:creator>
  <cp:lastModifiedBy>李方圆</cp:lastModifiedBy>
  <cp:revision>222</cp:revision>
  <dcterms:created xsi:type="dcterms:W3CDTF">2018-10-23T10:50:00Z</dcterms:created>
  <dcterms:modified xsi:type="dcterms:W3CDTF">2021-08-02T07:58:04Z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2052-11.1.0.10667</vt:lpwstr>
  </property>
  <property fmtid="{D5CDD505-2E9C-101B-9397-08002B2CF9AE}" pid="3" name="ICV">
    <vt:lpwstr>1EDEB826DF89427C91C178F5B15BABA7</vt:lpwstr>
  </property>
</Properties>
</file>